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 id="2147483687" r:id="rId3"/>
  </p:sldMasterIdLst>
  <p:notesMasterIdLst>
    <p:notesMasterId r:id="rId3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81" r:id="rId18"/>
    <p:sldId id="270" r:id="rId19"/>
    <p:sldId id="271" r:id="rId20"/>
    <p:sldId id="272" r:id="rId21"/>
    <p:sldId id="274" r:id="rId22"/>
    <p:sldId id="275" r:id="rId23"/>
    <p:sldId id="276" r:id="rId24"/>
    <p:sldId id="282" r:id="rId25"/>
    <p:sldId id="283" r:id="rId26"/>
    <p:sldId id="284" r:id="rId27"/>
    <p:sldId id="277" r:id="rId28"/>
    <p:sldId id="278" r:id="rId29"/>
    <p:sldId id="279" r:id="rId30"/>
    <p:sldId id="280"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Google Sans Medium" panose="020B0604020202020204" charset="0"/>
      <p:regular r:id="rId37"/>
      <p:bold r:id="rId38"/>
      <p:italic r:id="rId39"/>
      <p:boldItalic r:id="rId40"/>
    </p:embeddedFont>
    <p:embeddedFont>
      <p:font typeface="Open Sans" pitchFamily="2" charset="0"/>
      <p:regular r:id="rId41"/>
      <p:bold r:id="rId42"/>
      <p:italic r:id="rId43"/>
      <p:boldItalic r:id="rId44"/>
    </p:embeddedFont>
    <p:embeddedFont>
      <p:font typeface="Open Sans SemiBold" pitchFamily="2" charset="0"/>
      <p:regular r:id="rId45"/>
      <p:bold r:id="rId46"/>
      <p:italic r:id="rId47"/>
      <p:boldItalic r:id="rId48"/>
    </p:embeddedFont>
    <p:embeddedFont>
      <p:font typeface="Roboto Light"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61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d03e5b75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d03e5b75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ed80ebc1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ed80ebc1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d03e5b75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d03e5b75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d80ebc1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ced80ebc1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ed80ebc1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ed80ebc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4c37863e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4c37863e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800de29cc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d800de29c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cd03e5b75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cd03e5b75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800de29c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800de29c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d12f718f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d12f718f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800de29c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800de29c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cd03e5b75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cd03e5b75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cd03e5b75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cd03e5b75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4c37863ed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4c37863ed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e4c37863ed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e4c37863ed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4c37863ed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4c37863ed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cd03e5b75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cd03e5b75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d03e5b75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cd03e5b75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cd03e5b752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cd03e5b752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ced80ebc1c_1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ced80ebc1c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ed80ebc1c_1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ed80ebc1c_1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ed80ebc1c_1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ed80ebc1c_1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d03e5b75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d03e5b75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d03e5b75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d03e5b75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d03e5b75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d03e5b75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d80ebc1c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d80ebc1c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ed80ebc1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ed80ebc1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12"/>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13"/>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57"/>
        <p:cNvGrpSpPr/>
        <p:nvPr/>
      </p:nvGrpSpPr>
      <p:grpSpPr>
        <a:xfrm>
          <a:off x="0" y="0"/>
          <a:ext cx="0" cy="0"/>
          <a:chOff x="0" y="0"/>
          <a:chExt cx="0" cy="0"/>
        </a:xfrm>
      </p:grpSpPr>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4"/>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60;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61"/>
        <p:cNvGrpSpPr/>
        <p:nvPr/>
      </p:nvGrpSpPr>
      <p:grpSpPr>
        <a:xfrm>
          <a:off x="0" y="0"/>
          <a:ext cx="0" cy="0"/>
          <a:chOff x="0" y="0"/>
          <a:chExt cx="0" cy="0"/>
        </a:xfrm>
      </p:grpSpPr>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5"/>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65"/>
        <p:cNvGrpSpPr/>
        <p:nvPr/>
      </p:nvGrpSpPr>
      <p:grpSpPr>
        <a:xfrm>
          <a:off x="0" y="0"/>
          <a:ext cx="0" cy="0"/>
          <a:chOff x="0" y="0"/>
          <a:chExt cx="0" cy="0"/>
        </a:xfrm>
      </p:grpSpPr>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6"/>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69"/>
        <p:cNvGrpSpPr/>
        <p:nvPr/>
      </p:nvGrpSpPr>
      <p:grpSpPr>
        <a:xfrm>
          <a:off x="0" y="0"/>
          <a:ext cx="0" cy="0"/>
          <a:chOff x="0" y="0"/>
          <a:chExt cx="0" cy="0"/>
        </a:xfrm>
      </p:grpSpPr>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7"/>
          <p:cNvSpPr/>
          <p:nvPr/>
        </p:nvSpPr>
        <p:spPr>
          <a:xfrm>
            <a:off x="0" y="329125"/>
            <a:ext cx="69300" cy="7530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73"/>
        <p:cNvGrpSpPr/>
        <p:nvPr/>
      </p:nvGrpSpPr>
      <p:grpSpPr>
        <a:xfrm>
          <a:off x="0" y="0"/>
          <a:ext cx="0" cy="0"/>
          <a:chOff x="0" y="0"/>
          <a:chExt cx="0" cy="0"/>
        </a:xfrm>
      </p:grpSpPr>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18"/>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 name="Google Shape;76;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77"/>
        <p:cNvGrpSpPr/>
        <p:nvPr/>
      </p:nvGrpSpPr>
      <p:grpSpPr>
        <a:xfrm>
          <a:off x="0" y="0"/>
          <a:ext cx="0" cy="0"/>
          <a:chOff x="0" y="0"/>
          <a:chExt cx="0" cy="0"/>
        </a:xfrm>
      </p:grpSpPr>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9"/>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7" name="Google Shape;87;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8" name="Google Shape;98;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6" name="Google Shape;10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3" name="Google Shape;113;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4" name="Google Shape;114;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5" name="Google Shape;11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8" name="Google Shape;11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1" name="Google Shape;121;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2" name="Google Shape;122;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ue" type="blank">
  <p:cSld name="BLANK">
    <p:spTree>
      <p:nvGrpSpPr>
        <p:cNvPr id="1" name="Shape 123"/>
        <p:cNvGrpSpPr/>
        <p:nvPr/>
      </p:nvGrpSpPr>
      <p:grpSpPr>
        <a:xfrm>
          <a:off x="0" y="0"/>
          <a:ext cx="0" cy="0"/>
          <a:chOff x="0" y="0"/>
          <a:chExt cx="0" cy="0"/>
        </a:xfrm>
      </p:grpSpPr>
      <p:sp>
        <p:nvSpPr>
          <p:cNvPr id="124" name="Google Shape;124;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p:cSld name="BLANK_1">
    <p:spTree>
      <p:nvGrpSpPr>
        <p:cNvPr id="1" name="Shape 126"/>
        <p:cNvGrpSpPr/>
        <p:nvPr/>
      </p:nvGrpSpPr>
      <p:grpSpPr>
        <a:xfrm>
          <a:off x="0" y="0"/>
          <a:ext cx="0" cy="0"/>
          <a:chOff x="0" y="0"/>
          <a:chExt cx="0" cy="0"/>
        </a:xfrm>
      </p:grpSpPr>
      <p:sp>
        <p:nvSpPr>
          <p:cNvPr id="127" name="Google Shape;127;p32"/>
          <p:cNvSpPr/>
          <p:nvPr/>
        </p:nvSpPr>
        <p:spPr>
          <a:xfrm>
            <a:off x="0" y="329125"/>
            <a:ext cx="69300" cy="7530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2">
  <p:cSld name="BLANK_1_2">
    <p:spTree>
      <p:nvGrpSpPr>
        <p:cNvPr id="1" name="Shape 129"/>
        <p:cNvGrpSpPr/>
        <p:nvPr/>
      </p:nvGrpSpPr>
      <p:grpSpPr>
        <a:xfrm>
          <a:off x="0" y="0"/>
          <a:ext cx="0" cy="0"/>
          <a:chOff x="0" y="0"/>
          <a:chExt cx="0" cy="0"/>
        </a:xfrm>
      </p:grpSpPr>
      <p:sp>
        <p:nvSpPr>
          <p:cNvPr id="130" name="Google Shape;130;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Yellow 2">
  <p:cSld name="BLANK_1_2_1">
    <p:spTree>
      <p:nvGrpSpPr>
        <p:cNvPr id="1" name="Shape 132"/>
        <p:cNvGrpSpPr/>
        <p:nvPr/>
      </p:nvGrpSpPr>
      <p:grpSpPr>
        <a:xfrm>
          <a:off x="0" y="0"/>
          <a:ext cx="0" cy="0"/>
          <a:chOff x="0" y="0"/>
          <a:chExt cx="0" cy="0"/>
        </a:xfrm>
      </p:grpSpPr>
      <p:sp>
        <p:nvSpPr>
          <p:cNvPr id="133" name="Google Shape;133;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Green 2">
  <p:cSld name="BLANK_1_2_1_1">
    <p:spTree>
      <p:nvGrpSpPr>
        <p:cNvPr id="1" name="Shape 135"/>
        <p:cNvGrpSpPr/>
        <p:nvPr/>
      </p:nvGrpSpPr>
      <p:grpSpPr>
        <a:xfrm>
          <a:off x="0" y="0"/>
          <a:ext cx="0" cy="0"/>
          <a:chOff x="0" y="0"/>
          <a:chExt cx="0" cy="0"/>
        </a:xfrm>
      </p:grpSpPr>
      <p:sp>
        <p:nvSpPr>
          <p:cNvPr id="136" name="Google Shape;136;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Yellow">
  <p:cSld name="BLANK_1_1">
    <p:spTree>
      <p:nvGrpSpPr>
        <p:cNvPr id="1" name="Shape 138"/>
        <p:cNvGrpSpPr/>
        <p:nvPr/>
      </p:nvGrpSpPr>
      <p:grpSpPr>
        <a:xfrm>
          <a:off x="0" y="0"/>
          <a:ext cx="0" cy="0"/>
          <a:chOff x="0" y="0"/>
          <a:chExt cx="0" cy="0"/>
        </a:xfrm>
      </p:grpSpPr>
      <p:sp>
        <p:nvSpPr>
          <p:cNvPr id="139" name="Google Shape;139;p36"/>
          <p:cNvSpPr/>
          <p:nvPr/>
        </p:nvSpPr>
        <p:spPr>
          <a:xfrm>
            <a:off x="0" y="329125"/>
            <a:ext cx="69300" cy="753000"/>
          </a:xfrm>
          <a:prstGeom prst="rect">
            <a:avLst/>
          </a:prstGeom>
          <a:solidFill>
            <a:srgbClr val="F2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een">
  <p:cSld name="BLANK_1_1_1">
    <p:spTree>
      <p:nvGrpSpPr>
        <p:cNvPr id="1" name="Shape 141"/>
        <p:cNvGrpSpPr/>
        <p:nvPr/>
      </p:nvGrpSpPr>
      <p:grpSpPr>
        <a:xfrm>
          <a:off x="0" y="0"/>
          <a:ext cx="0" cy="0"/>
          <a:chOff x="0" y="0"/>
          <a:chExt cx="0" cy="0"/>
        </a:xfrm>
      </p:grpSpPr>
      <p:sp>
        <p:nvSpPr>
          <p:cNvPr id="142" name="Google Shape;142;p37"/>
          <p:cNvSpPr/>
          <p:nvPr/>
        </p:nvSpPr>
        <p:spPr>
          <a:xfrm>
            <a:off x="0" y="329125"/>
            <a:ext cx="69300" cy="7530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ray">
  <p:cSld name="BLANK_1_1_1_1">
    <p:spTree>
      <p:nvGrpSpPr>
        <p:cNvPr id="1" name="Shape 144"/>
        <p:cNvGrpSpPr/>
        <p:nvPr/>
      </p:nvGrpSpPr>
      <p:grpSpPr>
        <a:xfrm>
          <a:off x="0" y="0"/>
          <a:ext cx="0" cy="0"/>
          <a:chOff x="0" y="0"/>
          <a:chExt cx="0" cy="0"/>
        </a:xfrm>
      </p:grpSpPr>
      <p:sp>
        <p:nvSpPr>
          <p:cNvPr id="145" name="Google Shape;145;p38"/>
          <p:cNvSpPr/>
          <p:nvPr/>
        </p:nvSpPr>
        <p:spPr>
          <a:xfrm>
            <a:off x="0" y="329125"/>
            <a:ext cx="69300" cy="753000"/>
          </a:xfrm>
          <a:prstGeom prst="rect">
            <a:avLst/>
          </a:prstGeom>
          <a:solidFill>
            <a:srgbClr val="9A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7"/>
        <p:cNvGrpSpPr/>
        <p:nvPr/>
      </p:nvGrpSpPr>
      <p:grpSpPr>
        <a:xfrm>
          <a:off x="0" y="0"/>
          <a:ext cx="0" cy="0"/>
          <a:chOff x="0" y="0"/>
          <a:chExt cx="0" cy="0"/>
        </a:xfrm>
      </p:grpSpPr>
      <p:pic>
        <p:nvPicPr>
          <p:cNvPr id="148" name="Google Shape;148;p3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6"/>
        <p:cNvGrpSpPr/>
        <p:nvPr/>
      </p:nvGrpSpPr>
      <p:grpSpPr>
        <a:xfrm>
          <a:off x="0" y="0"/>
          <a:ext cx="0" cy="0"/>
          <a:chOff x="0" y="0"/>
          <a:chExt cx="0" cy="0"/>
        </a:xfrm>
      </p:grpSpPr>
      <p:sp>
        <p:nvSpPr>
          <p:cNvPr id="77" name="Google Shape;77;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8" name="Google Shape;78;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extLst>
      <p:ext uri="{BB962C8B-B14F-4D97-AF65-F5344CB8AC3E}">
        <p14:creationId xmlns:p14="http://schemas.microsoft.com/office/powerpoint/2010/main" val="1464564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3" name="Google Shape;8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62391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5" name="Google Shape;8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7" name="Google Shape;8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099250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8"/>
        <p:cNvGrpSpPr/>
        <p:nvPr/>
      </p:nvGrpSpPr>
      <p:grpSpPr>
        <a:xfrm>
          <a:off x="0" y="0"/>
          <a:ext cx="0" cy="0"/>
          <a:chOff x="0" y="0"/>
          <a:chExt cx="0" cy="0"/>
        </a:xfrm>
      </p:grpSpPr>
      <p:sp>
        <p:nvSpPr>
          <p:cNvPr id="89" name="Google Shape;8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245397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046972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6"/>
        <p:cNvGrpSpPr/>
        <p:nvPr/>
      </p:nvGrpSpPr>
      <p:grpSpPr>
        <a:xfrm>
          <a:off x="0" y="0"/>
          <a:ext cx="0" cy="0"/>
          <a:chOff x="0" y="0"/>
          <a:chExt cx="0" cy="0"/>
        </a:xfrm>
      </p:grpSpPr>
      <p:sp>
        <p:nvSpPr>
          <p:cNvPr id="97" name="Google Shape;9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2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9" name="Google Shape;9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47428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2" name="Google Shape;10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822360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6" name="Google Shape;106;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2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 name="Google Shape;108;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60949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9"/>
        <p:cNvGrpSpPr/>
        <p:nvPr/>
      </p:nvGrpSpPr>
      <p:grpSpPr>
        <a:xfrm>
          <a:off x="0" y="0"/>
          <a:ext cx="0" cy="0"/>
          <a:chOff x="0" y="0"/>
          <a:chExt cx="0" cy="0"/>
        </a:xfrm>
      </p:grpSpPr>
      <p:sp>
        <p:nvSpPr>
          <p:cNvPr id="110" name="Google Shape;110;p2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1" name="Google Shape;11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524306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2"/>
        <p:cNvGrpSpPr/>
        <p:nvPr/>
      </p:nvGrpSpPr>
      <p:grpSpPr>
        <a:xfrm>
          <a:off x="0" y="0"/>
          <a:ext cx="0" cy="0"/>
          <a:chOff x="0" y="0"/>
          <a:chExt cx="0" cy="0"/>
        </a:xfrm>
      </p:grpSpPr>
      <p:sp>
        <p:nvSpPr>
          <p:cNvPr id="113" name="Google Shape;113;p3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4" name="Google Shape;114;p3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5" name="Google Shape;1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598274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type="blank">
  <p:cSld name="Blue">
    <p:spTree>
      <p:nvGrpSpPr>
        <p:cNvPr id="1" name="Shape 116"/>
        <p:cNvGrpSpPr/>
        <p:nvPr/>
      </p:nvGrpSpPr>
      <p:grpSpPr>
        <a:xfrm>
          <a:off x="0" y="0"/>
          <a:ext cx="0" cy="0"/>
          <a:chOff x="0" y="0"/>
          <a:chExt cx="0" cy="0"/>
        </a:xfrm>
      </p:grpSpPr>
      <p:sp>
        <p:nvSpPr>
          <p:cNvPr id="117" name="Google Shape;11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pic>
        <p:nvPicPr>
          <p:cNvPr id="120" name="Google Shape;120;p31"/>
          <p:cNvPicPr preferRelativeResize="0"/>
          <p:nvPr/>
        </p:nvPicPr>
        <p:blipFill>
          <a:blip r:embed="rId2">
            <a:alphaModFix/>
          </a:blip>
          <a:stretch>
            <a:fillRect/>
          </a:stretch>
        </p:blipFill>
        <p:spPr>
          <a:xfrm>
            <a:off x="8421700" y="4841325"/>
            <a:ext cx="464875" cy="156650"/>
          </a:xfrm>
          <a:prstGeom prst="rect">
            <a:avLst/>
          </a:prstGeom>
          <a:noFill/>
          <a:ln>
            <a:noFill/>
          </a:ln>
        </p:spPr>
      </p:pic>
    </p:spTree>
    <p:extLst>
      <p:ext uri="{BB962C8B-B14F-4D97-AF65-F5344CB8AC3E}">
        <p14:creationId xmlns:p14="http://schemas.microsoft.com/office/powerpoint/2010/main" val="15847285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Red 2">
  <p:cSld name="Red 2">
    <p:spTree>
      <p:nvGrpSpPr>
        <p:cNvPr id="1" name="Shape 125"/>
        <p:cNvGrpSpPr/>
        <p:nvPr/>
      </p:nvGrpSpPr>
      <p:grpSpPr>
        <a:xfrm>
          <a:off x="0" y="0"/>
          <a:ext cx="0" cy="0"/>
          <a:chOff x="0" y="0"/>
          <a:chExt cx="0" cy="0"/>
        </a:xfrm>
      </p:grpSpPr>
      <p:sp>
        <p:nvSpPr>
          <p:cNvPr id="126" name="Google Shape;12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33"/>
          <p:cNvSpPr/>
          <p:nvPr/>
        </p:nvSpPr>
        <p:spPr>
          <a:xfrm>
            <a:off x="0" y="329125"/>
            <a:ext cx="69300" cy="4485300"/>
          </a:xfrm>
          <a:prstGeom prst="rect">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33"/>
          <p:cNvPicPr preferRelativeResize="0"/>
          <p:nvPr/>
        </p:nvPicPr>
        <p:blipFill>
          <a:blip r:embed="rId2">
            <a:alphaModFix/>
          </a:blip>
          <a:stretch>
            <a:fillRect/>
          </a:stretch>
        </p:blipFill>
        <p:spPr>
          <a:xfrm>
            <a:off x="8421700" y="4841325"/>
            <a:ext cx="464875" cy="156650"/>
          </a:xfrm>
          <a:prstGeom prst="rect">
            <a:avLst/>
          </a:prstGeom>
          <a:noFill/>
          <a:ln>
            <a:noFill/>
          </a:ln>
        </p:spPr>
      </p:pic>
    </p:spTree>
    <p:extLst>
      <p:ext uri="{BB962C8B-B14F-4D97-AF65-F5344CB8AC3E}">
        <p14:creationId xmlns:p14="http://schemas.microsoft.com/office/powerpoint/2010/main" val="378295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Yellow 2">
  <p:cSld name="Yellow 2">
    <p:spTree>
      <p:nvGrpSpPr>
        <p:cNvPr id="1" name="Shape 129"/>
        <p:cNvGrpSpPr/>
        <p:nvPr/>
      </p:nvGrpSpPr>
      <p:grpSpPr>
        <a:xfrm>
          <a:off x="0" y="0"/>
          <a:ext cx="0" cy="0"/>
          <a:chOff x="0" y="0"/>
          <a:chExt cx="0" cy="0"/>
        </a:xfrm>
      </p:grpSpPr>
      <p:sp>
        <p:nvSpPr>
          <p:cNvPr id="130" name="Google Shape;1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1" name="Google Shape;131;p34"/>
          <p:cNvSpPr/>
          <p:nvPr/>
        </p:nvSpPr>
        <p:spPr>
          <a:xfrm>
            <a:off x="0" y="329125"/>
            <a:ext cx="69300" cy="4485300"/>
          </a:xfrm>
          <a:prstGeom prst="rect">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34"/>
          <p:cNvPicPr preferRelativeResize="0"/>
          <p:nvPr/>
        </p:nvPicPr>
        <p:blipFill>
          <a:blip r:embed="rId2">
            <a:alphaModFix/>
          </a:blip>
          <a:stretch>
            <a:fillRect/>
          </a:stretch>
        </p:blipFill>
        <p:spPr>
          <a:xfrm>
            <a:off x="8421700" y="4841325"/>
            <a:ext cx="464875" cy="156650"/>
          </a:xfrm>
          <a:prstGeom prst="rect">
            <a:avLst/>
          </a:prstGeom>
          <a:noFill/>
          <a:ln>
            <a:noFill/>
          </a:ln>
        </p:spPr>
      </p:pic>
    </p:spTree>
    <p:extLst>
      <p:ext uri="{BB962C8B-B14F-4D97-AF65-F5344CB8AC3E}">
        <p14:creationId xmlns:p14="http://schemas.microsoft.com/office/powerpoint/2010/main" val="38812468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Green 2">
  <p:cSld name="Green 2">
    <p:spTree>
      <p:nvGrpSpPr>
        <p:cNvPr id="1" name="Shape 133"/>
        <p:cNvGrpSpPr/>
        <p:nvPr/>
      </p:nvGrpSpPr>
      <p:grpSpPr>
        <a:xfrm>
          <a:off x="0" y="0"/>
          <a:ext cx="0" cy="0"/>
          <a:chOff x="0" y="0"/>
          <a:chExt cx="0" cy="0"/>
        </a:xfrm>
      </p:grpSpPr>
      <p:sp>
        <p:nvSpPr>
          <p:cNvPr id="134" name="Google Shape;13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35"/>
          <p:cNvSpPr/>
          <p:nvPr/>
        </p:nvSpPr>
        <p:spPr>
          <a:xfrm>
            <a:off x="0" y="329125"/>
            <a:ext cx="69300" cy="4485300"/>
          </a:xfrm>
          <a:prstGeom prst="rect">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35"/>
          <p:cNvPicPr preferRelativeResize="0"/>
          <p:nvPr/>
        </p:nvPicPr>
        <p:blipFill>
          <a:blip r:embed="rId2">
            <a:alphaModFix/>
          </a:blip>
          <a:stretch>
            <a:fillRect/>
          </a:stretch>
        </p:blipFill>
        <p:spPr>
          <a:xfrm>
            <a:off x="8421700" y="4841325"/>
            <a:ext cx="464875" cy="156650"/>
          </a:xfrm>
          <a:prstGeom prst="rect">
            <a:avLst/>
          </a:prstGeom>
          <a:noFill/>
          <a:ln>
            <a:noFill/>
          </a:ln>
        </p:spPr>
      </p:pic>
    </p:spTree>
    <p:extLst>
      <p:ext uri="{BB962C8B-B14F-4D97-AF65-F5344CB8AC3E}">
        <p14:creationId xmlns:p14="http://schemas.microsoft.com/office/powerpoint/2010/main" val="3052042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3.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3.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3" name="Google Shape;83;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pic>
        <p:nvPicPr>
          <p:cNvPr id="84" name="Google Shape;84;p20"/>
          <p:cNvPicPr preferRelativeResize="0"/>
          <p:nvPr/>
        </p:nvPicPr>
        <p:blipFill>
          <a:blip r:embed="rId21">
            <a:alphaModFix/>
          </a:blip>
          <a:stretch>
            <a:fillRect/>
          </a:stretch>
        </p:blipFill>
        <p:spPr>
          <a:xfrm>
            <a:off x="8421698" y="4841325"/>
            <a:ext cx="464876" cy="1529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4" name="Google Shape;74;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5" name="Google Shape;7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39748284"/>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hyperlink" Target="https://xd.adobe.com/view/ca48d63a-d8db-450c-8b26-92608cd4dcde-9f1b/"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8.xml"/><Relationship Id="rId5" Type="http://schemas.openxmlformats.org/officeDocument/2006/relationships/image" Target="../media/image19.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152"/>
        <p:cNvGrpSpPr/>
        <p:nvPr/>
      </p:nvGrpSpPr>
      <p:grpSpPr>
        <a:xfrm>
          <a:off x="0" y="0"/>
          <a:ext cx="0" cy="0"/>
          <a:chOff x="0" y="0"/>
          <a:chExt cx="0" cy="0"/>
        </a:xfrm>
      </p:grpSpPr>
      <p:sp>
        <p:nvSpPr>
          <p:cNvPr id="153" name="Google Shape;153;p40"/>
          <p:cNvSpPr txBox="1"/>
          <p:nvPr/>
        </p:nvSpPr>
        <p:spPr>
          <a:xfrm>
            <a:off x="517674" y="1819738"/>
            <a:ext cx="8697210" cy="738633"/>
          </a:xfrm>
          <a:prstGeom prst="rect">
            <a:avLst/>
          </a:prstGeom>
          <a:noFill/>
          <a:ln>
            <a:noFill/>
          </a:ln>
        </p:spPr>
        <p:txBody>
          <a:bodyPr spcFirstLastPara="1" wrap="square" lIns="0" tIns="91425" rIns="91425" bIns="91425" anchor="t" anchorCtr="0">
            <a:spAutoFit/>
          </a:bodyPr>
          <a:lstStyle/>
          <a:p>
            <a:pPr lvl="0"/>
            <a:r>
              <a:rPr lang="en-US" sz="3600" dirty="0">
                <a:solidFill>
                  <a:srgbClr val="FFFFFF"/>
                </a:solidFill>
                <a:latin typeface="Open Sans SemiBold"/>
                <a:ea typeface="Open Sans SemiBold"/>
                <a:cs typeface="Open Sans SemiBold"/>
                <a:sym typeface="Open Sans SemiBold"/>
              </a:rPr>
              <a:t>Design an Community Club App</a:t>
            </a:r>
            <a:endParaRPr sz="3600" dirty="0">
              <a:solidFill>
                <a:srgbClr val="FFFFFF"/>
              </a:solidFill>
              <a:latin typeface="Open Sans SemiBold"/>
              <a:ea typeface="Open Sans SemiBold"/>
              <a:cs typeface="Open Sans SemiBold"/>
              <a:sym typeface="Open Sans SemiBold"/>
            </a:endParaRPr>
          </a:p>
        </p:txBody>
      </p:sp>
      <p:sp>
        <p:nvSpPr>
          <p:cNvPr id="154" name="Google Shape;154;p40"/>
          <p:cNvSpPr txBox="1"/>
          <p:nvPr/>
        </p:nvSpPr>
        <p:spPr>
          <a:xfrm>
            <a:off x="517675" y="2769663"/>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IN" sz="2400" dirty="0">
                <a:solidFill>
                  <a:srgbClr val="FFFFFF"/>
                </a:solidFill>
                <a:latin typeface="Open Sans"/>
                <a:ea typeface="Open Sans"/>
                <a:cs typeface="Open Sans"/>
                <a:sym typeface="Open Sans"/>
              </a:rPr>
              <a:t>Balakrishna</a:t>
            </a:r>
            <a:endParaRPr sz="2400" dirty="0">
              <a:solidFill>
                <a:srgbClr val="FFFFFF"/>
              </a:solidFill>
              <a:latin typeface="Open Sans"/>
              <a:ea typeface="Open Sans"/>
              <a:cs typeface="Open Sans"/>
              <a:sym typeface="Open Sans"/>
            </a:endParaRPr>
          </a:p>
        </p:txBody>
      </p:sp>
      <p:cxnSp>
        <p:nvCxnSpPr>
          <p:cNvPr id="155" name="Google Shape;155;p40"/>
          <p:cNvCxnSpPr/>
          <p:nvPr/>
        </p:nvCxnSpPr>
        <p:spPr>
          <a:xfrm rot="10800000">
            <a:off x="517650" y="2670825"/>
            <a:ext cx="5808000" cy="0"/>
          </a:xfrm>
          <a:prstGeom prst="straightConnector1">
            <a:avLst/>
          </a:prstGeom>
          <a:noFill/>
          <a:ln w="19050" cap="flat" cmpd="sng">
            <a:solidFill>
              <a:srgbClr val="FFFFFF"/>
            </a:solidFill>
            <a:prstDash val="solid"/>
            <a:round/>
            <a:headEnd type="none" w="med" len="med"/>
            <a:tailEnd type="none" w="med" len="med"/>
          </a:ln>
        </p:spPr>
      </p:cxnSp>
      <p:pic>
        <p:nvPicPr>
          <p:cNvPr id="156" name="Google Shape;156;p40"/>
          <p:cNvPicPr preferRelativeResize="0"/>
          <p:nvPr/>
        </p:nvPicPr>
        <p:blipFill>
          <a:blip r:embed="rId3">
            <a:alphaModFix/>
          </a:blip>
          <a:stretch>
            <a:fillRect/>
          </a:stretch>
        </p:blipFill>
        <p:spPr>
          <a:xfrm>
            <a:off x="8421700" y="4841325"/>
            <a:ext cx="464875" cy="156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9900"/>
        </a:solidFill>
        <a:effectLst/>
      </p:bgPr>
    </p:bg>
    <p:spTree>
      <p:nvGrpSpPr>
        <p:cNvPr id="1" name="Shape 243"/>
        <p:cNvGrpSpPr/>
        <p:nvPr/>
      </p:nvGrpSpPr>
      <p:grpSpPr>
        <a:xfrm>
          <a:off x="0" y="0"/>
          <a:ext cx="0" cy="0"/>
          <a:chOff x="0" y="0"/>
          <a:chExt cx="0" cy="0"/>
        </a:xfrm>
      </p:grpSpPr>
      <p:sp>
        <p:nvSpPr>
          <p:cNvPr id="244" name="Google Shape;244;p49"/>
          <p:cNvSpPr txBox="1"/>
          <p:nvPr/>
        </p:nvSpPr>
        <p:spPr>
          <a:xfrm>
            <a:off x="3721275" y="1886850"/>
            <a:ext cx="63021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wireframes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5" name="Google Shape;245;p49"/>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6" name="Google Shape;246;p49"/>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0"/>
          <p:cNvSpPr/>
          <p:nvPr/>
        </p:nvSpPr>
        <p:spPr>
          <a:xfrm>
            <a:off x="4211875" y="524350"/>
            <a:ext cx="4682700" cy="42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3" name="Google Shape;253;p50"/>
          <p:cNvSpPr txBox="1"/>
          <p:nvPr/>
        </p:nvSpPr>
        <p:spPr>
          <a:xfrm>
            <a:off x="517675" y="1522550"/>
            <a:ext cx="2421300" cy="3093124"/>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Due Diligence was done in designing the wireframes and the most appealing components out of them are considered into the final wireframe along with some changes which are not visible in the original five.</a:t>
            </a:r>
            <a:endParaRPr dirty="0"/>
          </a:p>
        </p:txBody>
      </p:sp>
      <p:sp>
        <p:nvSpPr>
          <p:cNvPr id="254" name="Google Shape;254;p50"/>
          <p:cNvSpPr txBox="1"/>
          <p:nvPr/>
        </p:nvSpPr>
        <p:spPr>
          <a:xfrm>
            <a:off x="5830075" y="1833000"/>
            <a:ext cx="16956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paper wireframes including five different versions of the same screen and one image of the new, refined version</a:t>
            </a:r>
            <a:endParaRPr sz="120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59CE542A-6A04-4F81-A803-83813E4C7BF7}"/>
              </a:ext>
            </a:extLst>
          </p:cNvPr>
          <p:cNvPicPr>
            <a:picLocks noChangeAspect="1"/>
          </p:cNvPicPr>
          <p:nvPr/>
        </p:nvPicPr>
        <p:blipFill>
          <a:blip r:embed="rId3"/>
          <a:stretch>
            <a:fillRect/>
          </a:stretch>
        </p:blipFill>
        <p:spPr>
          <a:xfrm>
            <a:off x="5429707" y="524350"/>
            <a:ext cx="2552052" cy="4215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5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60" name="Google Shape;260;p51"/>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The digital wireframe follows the pattern of the paper wireframe created but with some minor changes included to enhance user experience</a:t>
            </a:r>
            <a:endParaRPr dirty="0"/>
          </a:p>
        </p:txBody>
      </p:sp>
      <p:sp>
        <p:nvSpPr>
          <p:cNvPr id="261" name="Google Shape;261;p51"/>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1"/>
          <p:cNvSpPr txBox="1"/>
          <p:nvPr/>
        </p:nvSpPr>
        <p:spPr>
          <a:xfrm>
            <a:off x="5363575" y="1833000"/>
            <a:ext cx="1892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Insert first wireframe example that demonstrates design thinking aligned with user research </a:t>
            </a:r>
            <a:endParaRPr sz="1200">
              <a:solidFill>
                <a:srgbClr val="5F6368"/>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D7FB8F5D-3E3E-460F-9134-A0207507D4AD}"/>
              </a:ext>
            </a:extLst>
          </p:cNvPr>
          <p:cNvPicPr>
            <a:picLocks noChangeAspect="1"/>
          </p:cNvPicPr>
          <p:nvPr/>
        </p:nvPicPr>
        <p:blipFill>
          <a:blip r:embed="rId3"/>
          <a:stretch>
            <a:fillRect/>
          </a:stretch>
        </p:blipFill>
        <p:spPr>
          <a:xfrm>
            <a:off x="5415608" y="984600"/>
            <a:ext cx="1840367" cy="39817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72" name="Google Shape;272;p52"/>
          <p:cNvSpPr txBox="1"/>
          <p:nvPr/>
        </p:nvSpPr>
        <p:spPr>
          <a:xfrm>
            <a:off x="517675" y="1522550"/>
            <a:ext cx="2421300" cy="180046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This is a follow-up of the first wireframe. This screen will be activated when the user selects an event to register</a:t>
            </a:r>
            <a:endParaRPr dirty="0"/>
          </a:p>
        </p:txBody>
      </p:sp>
      <p:sp>
        <p:nvSpPr>
          <p:cNvPr id="273" name="Google Shape;273;p52"/>
          <p:cNvSpPr/>
          <p:nvPr/>
        </p:nvSpPr>
        <p:spPr>
          <a:xfrm>
            <a:off x="5092825" y="984600"/>
            <a:ext cx="2421300" cy="395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E1C8B2C-8100-45F0-8C09-53CF0D674BBD}"/>
              </a:ext>
            </a:extLst>
          </p:cNvPr>
          <p:cNvPicPr>
            <a:picLocks noChangeAspect="1"/>
          </p:cNvPicPr>
          <p:nvPr/>
        </p:nvPicPr>
        <p:blipFill>
          <a:blip r:embed="rId3"/>
          <a:stretch>
            <a:fillRect/>
          </a:stretch>
        </p:blipFill>
        <p:spPr>
          <a:xfrm>
            <a:off x="5388660" y="984600"/>
            <a:ext cx="1829630" cy="39584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3"/>
          <p:cNvSpPr/>
          <p:nvPr/>
        </p:nvSpPr>
        <p:spPr>
          <a:xfrm>
            <a:off x="4211875" y="524350"/>
            <a:ext cx="4682700" cy="42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3"/>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85" name="Google Shape;285;p53"/>
          <p:cNvSpPr txBox="1"/>
          <p:nvPr/>
        </p:nvSpPr>
        <p:spPr>
          <a:xfrm>
            <a:off x="6011725" y="2110050"/>
            <a:ext cx="1332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Screenshot of prototype with connections or prototype GIF</a:t>
            </a:r>
            <a:endParaRPr sz="1200">
              <a:solidFill>
                <a:srgbClr val="5F6368"/>
              </a:solidFill>
              <a:latin typeface="Open Sans"/>
              <a:ea typeface="Open Sans"/>
              <a:cs typeface="Open Sans"/>
              <a:sym typeface="Open Sans"/>
            </a:endParaRPr>
          </a:p>
        </p:txBody>
      </p:sp>
      <p:sp>
        <p:nvSpPr>
          <p:cNvPr id="286" name="Google Shape;286;p53"/>
          <p:cNvSpPr txBox="1"/>
          <p:nvPr/>
        </p:nvSpPr>
        <p:spPr>
          <a:xfrm>
            <a:off x="532875" y="1793800"/>
            <a:ext cx="29154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rPr>
              <a:t>The prototype, modelled on the finalized wireframe covers all possible interactions in the app and gives the user a wholesome experience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4FE91BE0-FCBC-4227-88D4-A619BD85FDD2}"/>
              </a:ext>
            </a:extLst>
          </p:cNvPr>
          <p:cNvPicPr>
            <a:picLocks noChangeAspect="1"/>
          </p:cNvPicPr>
          <p:nvPr/>
        </p:nvPicPr>
        <p:blipFill>
          <a:blip r:embed="rId3"/>
          <a:stretch>
            <a:fillRect/>
          </a:stretch>
        </p:blipFill>
        <p:spPr>
          <a:xfrm>
            <a:off x="4018075" y="524350"/>
            <a:ext cx="4960978" cy="4215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269" name="Google Shape;269;p52"/>
          <p:cNvSpPr txBox="1"/>
          <p:nvPr/>
        </p:nvSpPr>
        <p:spPr>
          <a:xfrm>
            <a:off x="868275" y="193265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sz="1200" b="1">
              <a:solidFill>
                <a:srgbClr val="4285F4"/>
              </a:solidFill>
              <a:latin typeface="Open Sans"/>
              <a:ea typeface="Open Sans"/>
              <a:cs typeface="Open Sans"/>
              <a:sym typeface="Open Sans"/>
            </a:endParaRPr>
          </a:p>
        </p:txBody>
      </p:sp>
      <p:sp>
        <p:nvSpPr>
          <p:cNvPr id="270" name="Google Shape;270;p52"/>
          <p:cNvSpPr/>
          <p:nvPr/>
        </p:nvSpPr>
        <p:spPr>
          <a:xfrm>
            <a:off x="233467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2"/>
          <p:cNvSpPr txBox="1"/>
          <p:nvPr/>
        </p:nvSpPr>
        <p:spPr>
          <a:xfrm>
            <a:off x="4829625" y="193265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Location:</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IN" sz="1200" dirty="0">
                <a:solidFill>
                  <a:srgbClr val="5F6368"/>
                </a:solidFill>
                <a:latin typeface="Open Sans"/>
                <a:ea typeface="Open Sans"/>
                <a:cs typeface="Open Sans"/>
                <a:sym typeface="Open Sans"/>
              </a:rPr>
              <a:t>Brownville</a:t>
            </a:r>
            <a:r>
              <a:rPr lang="en" sz="1200" dirty="0">
                <a:solidFill>
                  <a:srgbClr val="5F6368"/>
                </a:solidFill>
                <a:latin typeface="Open Sans"/>
                <a:ea typeface="Open Sans"/>
                <a:cs typeface="Open Sans"/>
                <a:sym typeface="Open Sans"/>
              </a:rPr>
              <a:t>, remote</a:t>
            </a:r>
            <a:endParaRPr sz="1200" b="1" dirty="0">
              <a:solidFill>
                <a:srgbClr val="FBBC04"/>
              </a:solidFill>
              <a:latin typeface="Open Sans"/>
              <a:ea typeface="Open Sans"/>
              <a:cs typeface="Open Sans"/>
              <a:sym typeface="Open Sans"/>
            </a:endParaRPr>
          </a:p>
        </p:txBody>
      </p:sp>
      <p:sp>
        <p:nvSpPr>
          <p:cNvPr id="272" name="Google Shape;272;p52"/>
          <p:cNvSpPr/>
          <p:nvPr/>
        </p:nvSpPr>
        <p:spPr>
          <a:xfrm>
            <a:off x="6296025" y="130487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2"/>
          <p:cNvSpPr txBox="1"/>
          <p:nvPr/>
        </p:nvSpPr>
        <p:spPr>
          <a:xfrm>
            <a:off x="868275" y="3914900"/>
            <a:ext cx="3446100" cy="7848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Participants:</a:t>
            </a:r>
            <a:endParaRPr dirty="0">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dirty="0">
                <a:solidFill>
                  <a:srgbClr val="5F6368"/>
                </a:solidFill>
                <a:latin typeface="Open Sans"/>
                <a:ea typeface="Open Sans"/>
                <a:cs typeface="Open Sans"/>
                <a:sym typeface="Open Sans"/>
              </a:rPr>
              <a:t>4 participants </a:t>
            </a:r>
            <a:endParaRPr sz="1200" b="1" dirty="0">
              <a:solidFill>
                <a:srgbClr val="4285F4"/>
              </a:solidFill>
              <a:latin typeface="Open Sans"/>
              <a:ea typeface="Open Sans"/>
              <a:cs typeface="Open Sans"/>
              <a:sym typeface="Open Sans"/>
            </a:endParaRPr>
          </a:p>
        </p:txBody>
      </p:sp>
      <p:sp>
        <p:nvSpPr>
          <p:cNvPr id="274" name="Google Shape;274;p52"/>
          <p:cNvSpPr/>
          <p:nvPr/>
        </p:nvSpPr>
        <p:spPr>
          <a:xfrm>
            <a:off x="233467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2"/>
          <p:cNvSpPr txBox="1"/>
          <p:nvPr/>
        </p:nvSpPr>
        <p:spPr>
          <a:xfrm>
            <a:off x="4829625" y="3914900"/>
            <a:ext cx="3446100" cy="692700"/>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marL="0" lvl="0" indent="0" algn="ctr" rtl="0">
              <a:lnSpc>
                <a:spcPct val="150000"/>
              </a:lnSpc>
              <a:spcBef>
                <a:spcPts val="0"/>
              </a:spcBef>
              <a:spcAft>
                <a:spcPts val="0"/>
              </a:spcAft>
              <a:buNone/>
            </a:pPr>
            <a:r>
              <a:rPr lang="en" sz="1200">
                <a:solidFill>
                  <a:srgbClr val="5F6368"/>
                </a:solidFill>
                <a:latin typeface="Open Sans"/>
                <a:ea typeface="Open Sans"/>
                <a:cs typeface="Open Sans"/>
                <a:sym typeface="Open Sans"/>
              </a:rPr>
              <a:t>30-60 minutes</a:t>
            </a:r>
            <a:endParaRPr sz="1200" b="1">
              <a:solidFill>
                <a:srgbClr val="4285F4"/>
              </a:solidFill>
              <a:latin typeface="Open Sans"/>
              <a:ea typeface="Open Sans"/>
              <a:cs typeface="Open Sans"/>
              <a:sym typeface="Open Sans"/>
            </a:endParaRPr>
          </a:p>
        </p:txBody>
      </p:sp>
      <p:sp>
        <p:nvSpPr>
          <p:cNvPr id="276" name="Google Shape;276;p52"/>
          <p:cNvSpPr/>
          <p:nvPr/>
        </p:nvSpPr>
        <p:spPr>
          <a:xfrm>
            <a:off x="6296025" y="3287125"/>
            <a:ext cx="513300" cy="513300"/>
          </a:xfrm>
          <a:prstGeom prst="ellipse">
            <a:avLst/>
          </a:prstGeom>
          <a:solidFill>
            <a:srgbClr val="FBBC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2"/>
          <p:cNvSpPr/>
          <p:nvPr/>
        </p:nvSpPr>
        <p:spPr>
          <a:xfrm>
            <a:off x="2432025" y="3415575"/>
            <a:ext cx="318600" cy="223550"/>
          </a:xfrm>
          <a:custGeom>
            <a:avLst/>
            <a:gdLst/>
            <a:ahLst/>
            <a:cxnLst/>
            <a:rect l="l" t="t" r="r" b="b"/>
            <a:pathLst>
              <a:path w="1048" h="735" extrusionOk="0">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8" name="Google Shape;278;p52"/>
          <p:cNvSpPr/>
          <p:nvPr/>
        </p:nvSpPr>
        <p:spPr>
          <a:xfrm>
            <a:off x="6441252" y="1401778"/>
            <a:ext cx="222841" cy="319496"/>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9" name="Google Shape;279;p52"/>
          <p:cNvSpPr/>
          <p:nvPr/>
        </p:nvSpPr>
        <p:spPr>
          <a:xfrm>
            <a:off x="6392921" y="3384699"/>
            <a:ext cx="319496" cy="318153"/>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0" name="Google Shape;280;p52"/>
          <p:cNvSpPr/>
          <p:nvPr/>
        </p:nvSpPr>
        <p:spPr>
          <a:xfrm>
            <a:off x="2460538" y="1416000"/>
            <a:ext cx="261574" cy="291049"/>
          </a:xfrm>
          <a:custGeom>
            <a:avLst/>
            <a:gdLst/>
            <a:ahLst/>
            <a:cxnLst/>
            <a:rect l="l" t="t" r="r" b="b"/>
            <a:pathLst>
              <a:path w="941" h="1046" extrusionOk="0">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4"/>
          <p:cNvSpPr txBox="1"/>
          <p:nvPr/>
        </p:nvSpPr>
        <p:spPr>
          <a:xfrm>
            <a:off x="517675" y="4481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92" name="Google Shape;292;p54"/>
          <p:cNvSpPr txBox="1"/>
          <p:nvPr/>
        </p:nvSpPr>
        <p:spPr>
          <a:xfrm>
            <a:off x="532875" y="1050575"/>
            <a:ext cx="7873500" cy="6480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a:solidFill>
                  <a:srgbClr val="5F6368"/>
                </a:solidFill>
                <a:latin typeface="Open Sans"/>
                <a:ea typeface="Open Sans"/>
                <a:cs typeface="Open Sans"/>
                <a:sym typeface="Open Sans"/>
              </a:rPr>
              <a:t>Write a short introduction to the usability studies you conducted and your findings.</a:t>
            </a:r>
            <a:endParaRPr>
              <a:solidFill>
                <a:srgbClr val="5F6368"/>
              </a:solidFill>
              <a:latin typeface="Open Sans"/>
              <a:ea typeface="Open Sans"/>
              <a:cs typeface="Open Sans"/>
              <a:sym typeface="Open Sans"/>
            </a:endParaRPr>
          </a:p>
          <a:p>
            <a:pPr marL="0" lvl="0" indent="0" algn="l" rtl="0">
              <a:lnSpc>
                <a:spcPct val="115000"/>
              </a:lnSpc>
              <a:spcBef>
                <a:spcPts val="0"/>
              </a:spcBef>
              <a:spcAft>
                <a:spcPts val="0"/>
              </a:spcAft>
              <a:buNone/>
            </a:pPr>
            <a:endParaRPr>
              <a:solidFill>
                <a:srgbClr val="5F6368"/>
              </a:solidFill>
              <a:latin typeface="Open Sans"/>
              <a:ea typeface="Open Sans"/>
              <a:cs typeface="Open Sans"/>
              <a:sym typeface="Open Sans"/>
            </a:endParaRPr>
          </a:p>
        </p:txBody>
      </p:sp>
      <p:sp>
        <p:nvSpPr>
          <p:cNvPr id="293" name="Google Shape;293;p54"/>
          <p:cNvSpPr txBox="1"/>
          <p:nvPr/>
        </p:nvSpPr>
        <p:spPr>
          <a:xfrm>
            <a:off x="456675"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1 findings</a:t>
            </a:r>
            <a:endParaRPr b="1">
              <a:solidFill>
                <a:srgbClr val="F29900"/>
              </a:solidFill>
            </a:endParaRPr>
          </a:p>
        </p:txBody>
      </p:sp>
      <p:sp>
        <p:nvSpPr>
          <p:cNvPr id="294" name="Google Shape;294;p54"/>
          <p:cNvSpPr/>
          <p:nvPr/>
        </p:nvSpPr>
        <p:spPr>
          <a:xfrm>
            <a:off x="4477900"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4"/>
          <p:cNvSpPr txBox="1"/>
          <p:nvPr/>
        </p:nvSpPr>
        <p:spPr>
          <a:xfrm>
            <a:off x="4984525" y="2568500"/>
            <a:ext cx="3336000" cy="68015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rgbClr val="5F6368"/>
                </a:solidFill>
                <a:latin typeface="Open Sans"/>
                <a:ea typeface="Open Sans"/>
                <a:cs typeface="Open Sans"/>
                <a:sym typeface="Open Sans"/>
              </a:rPr>
              <a:t>Login button for Register page not needed</a:t>
            </a:r>
            <a:endParaRPr dirty="0"/>
          </a:p>
        </p:txBody>
      </p:sp>
      <p:sp>
        <p:nvSpPr>
          <p:cNvPr id="296" name="Google Shape;296;p54"/>
          <p:cNvSpPr/>
          <p:nvPr/>
        </p:nvSpPr>
        <p:spPr>
          <a:xfrm>
            <a:off x="4671550"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97" name="Google Shape;297;p54"/>
          <p:cNvSpPr txBox="1"/>
          <p:nvPr/>
        </p:nvSpPr>
        <p:spPr>
          <a:xfrm>
            <a:off x="4984525"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dirty="0">
                <a:solidFill>
                  <a:srgbClr val="5F6368"/>
                </a:solidFill>
                <a:latin typeface="Open Sans"/>
                <a:ea typeface="Open Sans"/>
                <a:cs typeface="Open Sans"/>
                <a:sym typeface="Open Sans"/>
              </a:rPr>
              <a:t>Include specific needs for a user</a:t>
            </a:r>
            <a:endParaRPr dirty="0"/>
          </a:p>
        </p:txBody>
      </p:sp>
      <p:sp>
        <p:nvSpPr>
          <p:cNvPr id="298" name="Google Shape;298;p54"/>
          <p:cNvSpPr/>
          <p:nvPr/>
        </p:nvSpPr>
        <p:spPr>
          <a:xfrm>
            <a:off x="4671550"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99" name="Google Shape;299;p54"/>
          <p:cNvSpPr txBox="1"/>
          <p:nvPr/>
        </p:nvSpPr>
        <p:spPr>
          <a:xfrm>
            <a:off x="4416900" y="2022575"/>
            <a:ext cx="3336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F29900"/>
                </a:solidFill>
                <a:latin typeface="Open Sans"/>
                <a:ea typeface="Open Sans"/>
                <a:cs typeface="Open Sans"/>
                <a:sym typeface="Open Sans"/>
              </a:rPr>
              <a:t>Round 2 findings</a:t>
            </a:r>
            <a:endParaRPr b="1">
              <a:solidFill>
                <a:srgbClr val="F29900"/>
              </a:solidFill>
            </a:endParaRPr>
          </a:p>
        </p:txBody>
      </p:sp>
      <p:sp>
        <p:nvSpPr>
          <p:cNvPr id="302" name="Google Shape;302;p54"/>
          <p:cNvSpPr/>
          <p:nvPr/>
        </p:nvSpPr>
        <p:spPr>
          <a:xfrm>
            <a:off x="456675" y="2422775"/>
            <a:ext cx="3775800" cy="20637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4"/>
          <p:cNvSpPr txBox="1"/>
          <p:nvPr/>
        </p:nvSpPr>
        <p:spPr>
          <a:xfrm>
            <a:off x="963300" y="256850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dirty="0">
                <a:solidFill>
                  <a:srgbClr val="5F6368"/>
                </a:solidFill>
                <a:latin typeface="Open Sans"/>
                <a:ea typeface="Open Sans"/>
                <a:cs typeface="Open Sans"/>
                <a:sym typeface="Open Sans"/>
              </a:rPr>
              <a:t>Registration need not be mandatory</a:t>
            </a:r>
            <a:endParaRPr dirty="0"/>
          </a:p>
        </p:txBody>
      </p:sp>
      <p:sp>
        <p:nvSpPr>
          <p:cNvPr id="304" name="Google Shape;304;p54"/>
          <p:cNvSpPr/>
          <p:nvPr/>
        </p:nvSpPr>
        <p:spPr>
          <a:xfrm>
            <a:off x="650325" y="263119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305" name="Google Shape;305;p54"/>
          <p:cNvSpPr txBox="1"/>
          <p:nvPr/>
        </p:nvSpPr>
        <p:spPr>
          <a:xfrm>
            <a:off x="963300" y="3198325"/>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dirty="0">
                <a:solidFill>
                  <a:srgbClr val="5F6368"/>
                </a:solidFill>
                <a:latin typeface="Open Sans"/>
                <a:ea typeface="Open Sans"/>
                <a:cs typeface="Open Sans"/>
                <a:sym typeface="Open Sans"/>
              </a:rPr>
              <a:t>Display the total funds available</a:t>
            </a:r>
            <a:endParaRPr dirty="0"/>
          </a:p>
        </p:txBody>
      </p:sp>
      <p:sp>
        <p:nvSpPr>
          <p:cNvPr id="306" name="Google Shape;306;p54"/>
          <p:cNvSpPr/>
          <p:nvPr/>
        </p:nvSpPr>
        <p:spPr>
          <a:xfrm>
            <a:off x="650325" y="3261023"/>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307" name="Google Shape;307;p54"/>
          <p:cNvSpPr txBox="1"/>
          <p:nvPr/>
        </p:nvSpPr>
        <p:spPr>
          <a:xfrm>
            <a:off x="916138" y="3828150"/>
            <a:ext cx="3336000" cy="43239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dirty="0">
                <a:solidFill>
                  <a:srgbClr val="5F6368"/>
                </a:solidFill>
                <a:latin typeface="Open Sans"/>
                <a:ea typeface="Open Sans"/>
                <a:cs typeface="Open Sans"/>
                <a:sym typeface="Open Sans"/>
              </a:rPr>
              <a:t>Include local news</a:t>
            </a:r>
            <a:endParaRPr dirty="0"/>
          </a:p>
        </p:txBody>
      </p:sp>
      <p:sp>
        <p:nvSpPr>
          <p:cNvPr id="308" name="Google Shape;308;p54"/>
          <p:cNvSpPr/>
          <p:nvPr/>
        </p:nvSpPr>
        <p:spPr>
          <a:xfrm>
            <a:off x="650313" y="3890848"/>
            <a:ext cx="274800" cy="274800"/>
          </a:xfrm>
          <a:prstGeom prst="ellipse">
            <a:avLst/>
          </a:prstGeom>
          <a:solidFill>
            <a:srgbClr val="F299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4A853"/>
        </a:solidFill>
        <a:effectLst/>
      </p:bgPr>
    </p:bg>
    <p:spTree>
      <p:nvGrpSpPr>
        <p:cNvPr id="1" name="Shape 312"/>
        <p:cNvGrpSpPr/>
        <p:nvPr/>
      </p:nvGrpSpPr>
      <p:grpSpPr>
        <a:xfrm>
          <a:off x="0" y="0"/>
          <a:ext cx="0" cy="0"/>
          <a:chOff x="0" y="0"/>
          <a:chExt cx="0" cy="0"/>
        </a:xfrm>
      </p:grpSpPr>
      <p:sp>
        <p:nvSpPr>
          <p:cNvPr id="313" name="Google Shape;313;p55"/>
          <p:cNvSpPr txBox="1"/>
          <p:nvPr/>
        </p:nvSpPr>
        <p:spPr>
          <a:xfrm>
            <a:off x="3721275" y="2048400"/>
            <a:ext cx="3990000" cy="10467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14" name="Google Shape;314;p55"/>
          <p:cNvSpPr txBox="1"/>
          <p:nvPr/>
        </p:nvSpPr>
        <p:spPr>
          <a:xfrm>
            <a:off x="-46887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15" name="Google Shape;315;p55"/>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6"/>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21" name="Google Shape;321;p56"/>
          <p:cNvSpPr txBox="1"/>
          <p:nvPr/>
        </p:nvSpPr>
        <p:spPr>
          <a:xfrm>
            <a:off x="517675" y="1522550"/>
            <a:ext cx="2421300" cy="212362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rPr>
              <a:t>Early Designs didn’t </a:t>
            </a:r>
            <a:r>
              <a:rPr lang="en-US" dirty="0">
                <a:solidFill>
                  <a:srgbClr val="5F6368"/>
                </a:solidFill>
                <a:latin typeface="Open Sans"/>
                <a:ea typeface="Open Sans"/>
                <a:cs typeface="Open Sans"/>
                <a:sym typeface="Open Sans"/>
              </a:rPr>
              <a:t>include the total funds available for the Club and the local news. These were introduced as a part of the first iteration. </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endParaRPr dirty="0"/>
          </a:p>
        </p:txBody>
      </p:sp>
      <p:sp>
        <p:nvSpPr>
          <p:cNvPr id="322" name="Google Shape;322;p56"/>
          <p:cNvSpPr/>
          <p:nvPr/>
        </p:nvSpPr>
        <p:spPr>
          <a:xfrm>
            <a:off x="3718563" y="12500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6"/>
          <p:cNvSpPr txBox="1"/>
          <p:nvPr/>
        </p:nvSpPr>
        <p:spPr>
          <a:xfrm>
            <a:off x="4008525" y="2393750"/>
            <a:ext cx="12390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5F6368"/>
                </a:solidFill>
                <a:latin typeface="Open Sans"/>
                <a:ea typeface="Open Sans"/>
                <a:cs typeface="Open Sans"/>
                <a:sym typeface="Open Sans"/>
              </a:rPr>
              <a:t>Image of selected screen before usability study</a:t>
            </a:r>
            <a:endParaRPr sz="1200">
              <a:solidFill>
                <a:srgbClr val="5F6368"/>
              </a:solidFill>
              <a:latin typeface="Open Sans"/>
              <a:ea typeface="Open Sans"/>
              <a:cs typeface="Open Sans"/>
              <a:sym typeface="Open Sans"/>
            </a:endParaRPr>
          </a:p>
        </p:txBody>
      </p:sp>
      <p:sp>
        <p:nvSpPr>
          <p:cNvPr id="324" name="Google Shape;324;p56"/>
          <p:cNvSpPr/>
          <p:nvPr/>
        </p:nvSpPr>
        <p:spPr>
          <a:xfrm>
            <a:off x="6774138" y="126830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56"/>
          <p:cNvCxnSpPr/>
          <p:nvPr/>
        </p:nvCxnSpPr>
        <p:spPr>
          <a:xfrm>
            <a:off x="5749763" y="2855450"/>
            <a:ext cx="812100" cy="0"/>
          </a:xfrm>
          <a:prstGeom prst="straightConnector1">
            <a:avLst/>
          </a:prstGeom>
          <a:noFill/>
          <a:ln w="28575" cap="flat" cmpd="sng">
            <a:solidFill>
              <a:srgbClr val="34A853"/>
            </a:solidFill>
            <a:prstDash val="solid"/>
            <a:round/>
            <a:headEnd type="none" w="med" len="med"/>
            <a:tailEnd type="triangle" w="med" len="med"/>
          </a:ln>
        </p:spPr>
      </p:cxnSp>
      <p:sp>
        <p:nvSpPr>
          <p:cNvPr id="326" name="Google Shape;326;p56"/>
          <p:cNvSpPr txBox="1"/>
          <p:nvPr/>
        </p:nvSpPr>
        <p:spPr>
          <a:xfrm>
            <a:off x="3451125"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Before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sp>
        <p:nvSpPr>
          <p:cNvPr id="327" name="Google Shape;327;p56"/>
          <p:cNvSpPr txBox="1"/>
          <p:nvPr/>
        </p:nvSpPr>
        <p:spPr>
          <a:xfrm>
            <a:off x="6506700" y="853300"/>
            <a:ext cx="23538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34A853"/>
                </a:solidFill>
                <a:latin typeface="Open Sans"/>
                <a:ea typeface="Open Sans"/>
                <a:cs typeface="Open Sans"/>
                <a:sym typeface="Open Sans"/>
              </a:rPr>
              <a:t>After usability study</a:t>
            </a:r>
            <a:endParaRPr sz="1200">
              <a:solidFill>
                <a:srgbClr val="34A853"/>
              </a:solidFill>
              <a:latin typeface="Open Sans"/>
              <a:ea typeface="Open Sans"/>
              <a:cs typeface="Open Sans"/>
              <a:sym typeface="Open Sans"/>
            </a:endParaRPr>
          </a:p>
          <a:p>
            <a:pPr marL="0" lvl="0" indent="0" algn="l" rtl="0">
              <a:spcBef>
                <a:spcPts val="0"/>
              </a:spcBef>
              <a:spcAft>
                <a:spcPts val="0"/>
              </a:spcAft>
              <a:buNone/>
            </a:pPr>
            <a:endParaRPr>
              <a:solidFill>
                <a:srgbClr val="1967D2"/>
              </a:solidFill>
            </a:endParaRPr>
          </a:p>
        </p:txBody>
      </p:sp>
      <p:pic>
        <p:nvPicPr>
          <p:cNvPr id="3" name="Picture 2">
            <a:extLst>
              <a:ext uri="{FF2B5EF4-FFF2-40B4-BE49-F238E27FC236}">
                <a16:creationId xmlns:a16="http://schemas.microsoft.com/office/drawing/2014/main" id="{7A292C3C-93A9-45C9-9A9A-87B79A9AC74D}"/>
              </a:ext>
            </a:extLst>
          </p:cNvPr>
          <p:cNvPicPr>
            <a:picLocks noChangeAspect="1"/>
          </p:cNvPicPr>
          <p:nvPr/>
        </p:nvPicPr>
        <p:blipFill>
          <a:blip r:embed="rId3"/>
          <a:stretch>
            <a:fillRect/>
          </a:stretch>
        </p:blipFill>
        <p:spPr>
          <a:xfrm>
            <a:off x="3901686" y="1250000"/>
            <a:ext cx="1475629" cy="3192600"/>
          </a:xfrm>
          <a:prstGeom prst="rect">
            <a:avLst/>
          </a:prstGeom>
        </p:spPr>
      </p:pic>
      <p:pic>
        <p:nvPicPr>
          <p:cNvPr id="5" name="Picture 4">
            <a:extLst>
              <a:ext uri="{FF2B5EF4-FFF2-40B4-BE49-F238E27FC236}">
                <a16:creationId xmlns:a16="http://schemas.microsoft.com/office/drawing/2014/main" id="{23F5C9CA-1528-4C9B-A8ED-505ECA9E8B2E}"/>
              </a:ext>
            </a:extLst>
          </p:cNvPr>
          <p:cNvPicPr>
            <a:picLocks noChangeAspect="1"/>
          </p:cNvPicPr>
          <p:nvPr/>
        </p:nvPicPr>
        <p:blipFill>
          <a:blip r:embed="rId4"/>
          <a:stretch>
            <a:fillRect/>
          </a:stretch>
        </p:blipFill>
        <p:spPr>
          <a:xfrm>
            <a:off x="6945773" y="1259150"/>
            <a:ext cx="1475629" cy="31925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8"/>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7" name="Google Shape;347;p58"/>
          <p:cNvSpPr/>
          <p:nvPr/>
        </p:nvSpPr>
        <p:spPr>
          <a:xfrm>
            <a:off x="531000" y="1391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8"/>
          <p:cNvSpPr/>
          <p:nvPr/>
        </p:nvSpPr>
        <p:spPr>
          <a:xfrm>
            <a:off x="2601788" y="1413675"/>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8"/>
          <p:cNvSpPr/>
          <p:nvPr/>
        </p:nvSpPr>
        <p:spPr>
          <a:xfrm>
            <a:off x="4697950" y="1447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8"/>
          <p:cNvSpPr/>
          <p:nvPr/>
        </p:nvSpPr>
        <p:spPr>
          <a:xfrm>
            <a:off x="6794100" y="1447850"/>
            <a:ext cx="1818900" cy="3174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6B9B3365-195A-4B36-8DC1-618536C8CE68}"/>
              </a:ext>
            </a:extLst>
          </p:cNvPr>
          <p:cNvPicPr>
            <a:picLocks noChangeAspect="1"/>
          </p:cNvPicPr>
          <p:nvPr/>
        </p:nvPicPr>
        <p:blipFill>
          <a:blip r:embed="rId3"/>
          <a:stretch>
            <a:fillRect/>
          </a:stretch>
        </p:blipFill>
        <p:spPr>
          <a:xfrm>
            <a:off x="4848440" y="1461207"/>
            <a:ext cx="1465784" cy="3171300"/>
          </a:xfrm>
          <a:prstGeom prst="rect">
            <a:avLst/>
          </a:prstGeom>
        </p:spPr>
      </p:pic>
      <p:pic>
        <p:nvPicPr>
          <p:cNvPr id="13" name="Picture 12">
            <a:extLst>
              <a:ext uri="{FF2B5EF4-FFF2-40B4-BE49-F238E27FC236}">
                <a16:creationId xmlns:a16="http://schemas.microsoft.com/office/drawing/2014/main" id="{F047BA47-4511-4559-A309-4113D1EC9694}"/>
              </a:ext>
            </a:extLst>
          </p:cNvPr>
          <p:cNvPicPr>
            <a:picLocks noChangeAspect="1"/>
          </p:cNvPicPr>
          <p:nvPr/>
        </p:nvPicPr>
        <p:blipFill>
          <a:blip r:embed="rId4"/>
          <a:stretch>
            <a:fillRect/>
          </a:stretch>
        </p:blipFill>
        <p:spPr>
          <a:xfrm>
            <a:off x="2777652" y="1391850"/>
            <a:ext cx="1467171" cy="3174300"/>
          </a:xfrm>
          <a:prstGeom prst="rect">
            <a:avLst/>
          </a:prstGeom>
        </p:spPr>
      </p:pic>
      <p:pic>
        <p:nvPicPr>
          <p:cNvPr id="15" name="Picture 14">
            <a:extLst>
              <a:ext uri="{FF2B5EF4-FFF2-40B4-BE49-F238E27FC236}">
                <a16:creationId xmlns:a16="http://schemas.microsoft.com/office/drawing/2014/main" id="{8D298A73-2F9D-4B1E-B476-1D1080ABEA21}"/>
              </a:ext>
            </a:extLst>
          </p:cNvPr>
          <p:cNvPicPr>
            <a:picLocks noChangeAspect="1"/>
          </p:cNvPicPr>
          <p:nvPr/>
        </p:nvPicPr>
        <p:blipFill>
          <a:blip r:embed="rId5"/>
          <a:stretch>
            <a:fillRect/>
          </a:stretch>
        </p:blipFill>
        <p:spPr>
          <a:xfrm>
            <a:off x="749022" y="1391850"/>
            <a:ext cx="1467171" cy="3174300"/>
          </a:xfrm>
          <a:prstGeom prst="rect">
            <a:avLst/>
          </a:prstGeom>
        </p:spPr>
      </p:pic>
      <p:pic>
        <p:nvPicPr>
          <p:cNvPr id="17" name="Picture 16">
            <a:extLst>
              <a:ext uri="{FF2B5EF4-FFF2-40B4-BE49-F238E27FC236}">
                <a16:creationId xmlns:a16="http://schemas.microsoft.com/office/drawing/2014/main" id="{142BF33C-F8ED-42F0-85A8-87A17DEC967C}"/>
              </a:ext>
            </a:extLst>
          </p:cNvPr>
          <p:cNvPicPr>
            <a:picLocks noChangeAspect="1"/>
          </p:cNvPicPr>
          <p:nvPr/>
        </p:nvPicPr>
        <p:blipFill>
          <a:blip r:embed="rId5"/>
          <a:stretch>
            <a:fillRect/>
          </a:stretch>
        </p:blipFill>
        <p:spPr>
          <a:xfrm>
            <a:off x="6989619" y="1461207"/>
            <a:ext cx="1460778" cy="31604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41"/>
          <p:cNvSpPr txBox="1"/>
          <p:nvPr/>
        </p:nvSpPr>
        <p:spPr>
          <a:xfrm>
            <a:off x="1231075" y="1604200"/>
            <a:ext cx="40860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product: </a:t>
            </a:r>
            <a:endParaRPr dirty="0">
              <a:solidFill>
                <a:srgbClr val="4285F4"/>
              </a:solidFill>
              <a:latin typeface="Open Sans SemiBold"/>
              <a:ea typeface="Open Sans SemiBold"/>
              <a:cs typeface="Open Sans SemiBold"/>
              <a:sym typeface="Open Sans SemiBold"/>
            </a:endParaRPr>
          </a:p>
          <a:p>
            <a:pPr lvl="0">
              <a:lnSpc>
                <a:spcPct val="150000"/>
              </a:lnSpc>
            </a:pPr>
            <a:r>
              <a:rPr lang="en-IN" sz="1200" dirty="0">
                <a:solidFill>
                  <a:srgbClr val="5F6368"/>
                </a:solidFill>
                <a:latin typeface="Open Sans"/>
                <a:ea typeface="Open Sans"/>
                <a:cs typeface="Open Sans"/>
              </a:rPr>
              <a:t>The solution is aimed at catering to local community clubs which organize events for the betterment of the local community</a:t>
            </a:r>
          </a:p>
        </p:txBody>
      </p:sp>
      <p:sp>
        <p:nvSpPr>
          <p:cNvPr id="163" name="Google Shape;163;p41"/>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4" name="Google Shape;164;p41"/>
          <p:cNvSpPr/>
          <p:nvPr/>
        </p:nvSpPr>
        <p:spPr>
          <a:xfrm>
            <a:off x="517675" y="16042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1"/>
          <p:cNvSpPr txBox="1"/>
          <p:nvPr/>
        </p:nvSpPr>
        <p:spPr>
          <a:xfrm>
            <a:off x="1231075" y="3172985"/>
            <a:ext cx="3446100" cy="784800"/>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Project duration:</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Clr>
                <a:schemeClr val="dk1"/>
              </a:buClr>
              <a:buSzPts val="1100"/>
              <a:buFont typeface="Arial"/>
              <a:buNone/>
            </a:pPr>
            <a:r>
              <a:rPr lang="en-IN" sz="1200" dirty="0">
                <a:solidFill>
                  <a:srgbClr val="5F6368"/>
                </a:solidFill>
                <a:latin typeface="Open Sans"/>
                <a:ea typeface="Open Sans"/>
                <a:cs typeface="Open Sans"/>
                <a:sym typeface="Open Sans"/>
              </a:rPr>
              <a:t>Jan 2022-April 2022</a:t>
            </a:r>
            <a:endParaRPr sz="1200" b="1" dirty="0">
              <a:solidFill>
                <a:srgbClr val="4285F4"/>
              </a:solidFill>
              <a:latin typeface="Open Sans"/>
              <a:ea typeface="Open Sans"/>
              <a:cs typeface="Open Sans"/>
              <a:sym typeface="Open Sans"/>
            </a:endParaRPr>
          </a:p>
        </p:txBody>
      </p:sp>
      <p:sp>
        <p:nvSpPr>
          <p:cNvPr id="166" name="Google Shape;166;p41"/>
          <p:cNvSpPr/>
          <p:nvPr/>
        </p:nvSpPr>
        <p:spPr>
          <a:xfrm>
            <a:off x="517675" y="3172985"/>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1"/>
          <p:cNvSpPr/>
          <p:nvPr/>
        </p:nvSpPr>
        <p:spPr>
          <a:xfrm>
            <a:off x="643388" y="3299236"/>
            <a:ext cx="261874" cy="260801"/>
          </a:xfrm>
          <a:custGeom>
            <a:avLst/>
            <a:gdLst/>
            <a:ahLst/>
            <a:cxnLst/>
            <a:rect l="l" t="t" r="r" b="b"/>
            <a:pathLst>
              <a:path w="1048" h="1045" extrusionOk="0">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8" name="Google Shape;168;p41"/>
          <p:cNvSpPr/>
          <p:nvPr/>
        </p:nvSpPr>
        <p:spPr>
          <a:xfrm>
            <a:off x="610514" y="1752262"/>
            <a:ext cx="327623" cy="217176"/>
          </a:xfrm>
          <a:custGeom>
            <a:avLst/>
            <a:gdLst/>
            <a:ahLst/>
            <a:cxnLst/>
            <a:rect l="l" t="t" r="r" b="b"/>
            <a:pathLst>
              <a:path w="1149" h="765" extrusionOk="0">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pic>
        <p:nvPicPr>
          <p:cNvPr id="15" name="Picture 14">
            <a:extLst>
              <a:ext uri="{FF2B5EF4-FFF2-40B4-BE49-F238E27FC236}">
                <a16:creationId xmlns:a16="http://schemas.microsoft.com/office/drawing/2014/main" id="{B7DF2117-F81F-4B3B-B288-245D9275BC9F}"/>
              </a:ext>
            </a:extLst>
          </p:cNvPr>
          <p:cNvPicPr>
            <a:picLocks noChangeAspect="1"/>
          </p:cNvPicPr>
          <p:nvPr/>
        </p:nvPicPr>
        <p:blipFill>
          <a:blip r:embed="rId3"/>
          <a:stretch>
            <a:fillRect/>
          </a:stretch>
        </p:blipFill>
        <p:spPr>
          <a:xfrm>
            <a:off x="5625966" y="685130"/>
            <a:ext cx="2493817" cy="40251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59"/>
          <p:cNvSpPr txBox="1"/>
          <p:nvPr/>
        </p:nvSpPr>
        <p:spPr>
          <a:xfrm>
            <a:off x="517675" y="329364"/>
            <a:ext cx="7000800" cy="978900"/>
          </a:xfrm>
          <a:prstGeom prst="rect">
            <a:avLst/>
          </a:prstGeom>
          <a:noFill/>
          <a:ln>
            <a:noFill/>
          </a:ln>
        </p:spPr>
        <p:txBody>
          <a:bodyPr spcFirstLastPara="1" wrap="square" lIns="0" tIns="91425" rIns="91425" bIns="91425" anchor="t" anchorCtr="0">
            <a:spAutoFit/>
          </a:bodyPr>
          <a:lstStyle/>
          <a:p>
            <a:pPr marL="0" lvl="0" indent="0" algn="l" rtl="0">
              <a:lnSpc>
                <a:spcPct val="115000"/>
              </a:lnSpc>
              <a:spcBef>
                <a:spcPts val="0"/>
              </a:spcBef>
              <a:spcAft>
                <a:spcPts val="0"/>
              </a:spcAft>
              <a:buNone/>
            </a:pPr>
            <a:r>
              <a:rPr lang="en" sz="2400" dirty="0">
                <a:solidFill>
                  <a:srgbClr val="5F6368"/>
                </a:solidFill>
                <a:latin typeface="Open Sans"/>
                <a:ea typeface="Open Sans"/>
                <a:cs typeface="Open Sans"/>
                <a:sym typeface="Open Sans"/>
              </a:rPr>
              <a:t>High-fidelity</a:t>
            </a:r>
            <a:br>
              <a:rPr lang="en" sz="2400" dirty="0">
                <a:solidFill>
                  <a:srgbClr val="5F6368"/>
                </a:solidFill>
                <a:latin typeface="Open Sans"/>
                <a:ea typeface="Open Sans"/>
                <a:cs typeface="Open Sans"/>
                <a:sym typeface="Open Sans"/>
              </a:rPr>
            </a:br>
            <a:r>
              <a:rPr lang="en" sz="2400" dirty="0">
                <a:solidFill>
                  <a:srgbClr val="5F6368"/>
                </a:solidFill>
                <a:latin typeface="Open Sans"/>
                <a:ea typeface="Open Sans"/>
                <a:cs typeface="Open Sans"/>
                <a:sym typeface="Open Sans"/>
              </a:rPr>
              <a:t>prototype</a:t>
            </a:r>
            <a:endParaRPr sz="2400" dirty="0">
              <a:solidFill>
                <a:srgbClr val="5F6368"/>
              </a:solidFill>
              <a:latin typeface="Open Sans"/>
              <a:ea typeface="Open Sans"/>
              <a:cs typeface="Open Sans"/>
              <a:sym typeface="Open Sans"/>
            </a:endParaRPr>
          </a:p>
        </p:txBody>
      </p:sp>
      <p:sp>
        <p:nvSpPr>
          <p:cNvPr id="361" name="Google Shape;361;p59"/>
          <p:cNvSpPr txBox="1"/>
          <p:nvPr/>
        </p:nvSpPr>
        <p:spPr>
          <a:xfrm>
            <a:off x="532875" y="1302978"/>
            <a:ext cx="22242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a:ea typeface="Open Sans"/>
                <a:cs typeface="Open Sans"/>
                <a:sym typeface="Open Sans"/>
              </a:rPr>
              <a:t>The final </a:t>
            </a:r>
            <a:r>
              <a:rPr lang="en-IN" dirty="0">
                <a:solidFill>
                  <a:srgbClr val="5F6368"/>
                </a:solidFill>
                <a:latin typeface="Open Sans"/>
                <a:ea typeface="Open Sans"/>
                <a:cs typeface="Open Sans"/>
                <a:sym typeface="Open Sans"/>
              </a:rPr>
              <a:t>H</a:t>
            </a:r>
            <a:r>
              <a:rPr lang="en" dirty="0">
                <a:solidFill>
                  <a:srgbClr val="5F6368"/>
                </a:solidFill>
                <a:latin typeface="Open Sans"/>
                <a:ea typeface="Open Sans"/>
                <a:cs typeface="Open Sans"/>
                <a:sym typeface="Open Sans"/>
              </a:rPr>
              <a:t>igh</a:t>
            </a:r>
            <a:r>
              <a:rPr lang="en-IN" dirty="0">
                <a:solidFill>
                  <a:srgbClr val="5F6368"/>
                </a:solidFill>
                <a:latin typeface="Open Sans"/>
                <a:ea typeface="Open Sans"/>
                <a:cs typeface="Open Sans"/>
                <a:sym typeface="Open Sans"/>
              </a:rPr>
              <a:t>-f</a:t>
            </a:r>
            <a:r>
              <a:rPr lang="en" dirty="0">
                <a:solidFill>
                  <a:srgbClr val="5F6368"/>
                </a:solidFill>
                <a:latin typeface="Open Sans"/>
                <a:ea typeface="Open Sans"/>
                <a:cs typeface="Open Sans"/>
                <a:sym typeface="Open Sans"/>
              </a:rPr>
              <a:t>idelity prototype </a:t>
            </a:r>
            <a:r>
              <a:rPr lang="en-IN" dirty="0">
                <a:solidFill>
                  <a:srgbClr val="5F6368"/>
                </a:solidFill>
                <a:latin typeface="Open Sans"/>
                <a:ea typeface="Open Sans"/>
                <a:cs typeface="Open Sans"/>
                <a:sym typeface="Open Sans"/>
              </a:rPr>
              <a:t>presented makes the user flow more cleaner and more intuitive. </a:t>
            </a:r>
          </a:p>
          <a:p>
            <a:pPr marL="0" lvl="0" indent="0" algn="l" rtl="0">
              <a:lnSpc>
                <a:spcPct val="150000"/>
              </a:lnSpc>
              <a:spcBef>
                <a:spcPts val="0"/>
              </a:spcBef>
              <a:spcAft>
                <a:spcPts val="0"/>
              </a:spcAft>
              <a:buNone/>
            </a:pPr>
            <a:endParaRPr lang="en-IN"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rPr>
              <a:t>View the Prototype here.</a:t>
            </a:r>
            <a:endParaRPr dirty="0">
              <a:solidFill>
                <a:srgbClr val="5F6368"/>
              </a:solidFill>
              <a:latin typeface="Open Sans"/>
              <a:ea typeface="Open Sans"/>
              <a:cs typeface="Open Sans"/>
              <a:sym typeface="Open Sans"/>
            </a:endParaRPr>
          </a:p>
          <a:p>
            <a:pPr marL="0" lvl="0" indent="0" algn="l" rtl="0">
              <a:lnSpc>
                <a:spcPct val="150000"/>
              </a:lnSpc>
              <a:spcBef>
                <a:spcPts val="0"/>
              </a:spcBef>
              <a:spcAft>
                <a:spcPts val="0"/>
              </a:spcAft>
              <a:buNone/>
            </a:pPr>
            <a:r>
              <a:rPr lang="en-IN" dirty="0">
                <a:solidFill>
                  <a:srgbClr val="5F6368"/>
                </a:solidFill>
                <a:latin typeface="Open Sans"/>
                <a:ea typeface="Open Sans"/>
                <a:cs typeface="Open Sans"/>
                <a:sym typeface="Open Sans"/>
                <a:hlinkClick r:id="rId3"/>
              </a:rPr>
              <a:t>High-fidelity prototype</a:t>
            </a:r>
            <a:endParaRPr dirty="0">
              <a:solidFill>
                <a:srgbClr val="5F6368"/>
              </a:solidFill>
              <a:latin typeface="Open Sans"/>
              <a:ea typeface="Open Sans"/>
              <a:cs typeface="Open Sans"/>
              <a:sym typeface="Open Sans"/>
            </a:endParaRPr>
          </a:p>
        </p:txBody>
      </p:sp>
      <p:pic>
        <p:nvPicPr>
          <p:cNvPr id="2" name="Picture 1">
            <a:extLst>
              <a:ext uri="{FF2B5EF4-FFF2-40B4-BE49-F238E27FC236}">
                <a16:creationId xmlns:a16="http://schemas.microsoft.com/office/drawing/2014/main" id="{3F6AE984-EDD9-492F-B375-3E6ECED71D57}"/>
              </a:ext>
            </a:extLst>
          </p:cNvPr>
          <p:cNvPicPr>
            <a:picLocks noChangeAspect="1"/>
          </p:cNvPicPr>
          <p:nvPr/>
        </p:nvPicPr>
        <p:blipFill>
          <a:blip r:embed="rId4"/>
          <a:stretch>
            <a:fillRect/>
          </a:stretch>
        </p:blipFill>
        <p:spPr>
          <a:xfrm>
            <a:off x="3176803" y="521877"/>
            <a:ext cx="5122025" cy="421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0"/>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Accessibility considerations</a:t>
            </a:r>
            <a:endParaRPr sz="2400" dirty="0">
              <a:solidFill>
                <a:srgbClr val="5F6368"/>
              </a:solidFill>
              <a:latin typeface="Open Sans"/>
              <a:ea typeface="Open Sans"/>
              <a:cs typeface="Open Sans"/>
              <a:sym typeface="Open Sans"/>
            </a:endParaRPr>
          </a:p>
        </p:txBody>
      </p:sp>
      <p:sp>
        <p:nvSpPr>
          <p:cNvPr id="368" name="Google Shape;368;p60"/>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0"/>
          <p:cNvSpPr txBox="1"/>
          <p:nvPr/>
        </p:nvSpPr>
        <p:spPr>
          <a:xfrm>
            <a:off x="711325" y="1917800"/>
            <a:ext cx="2049000" cy="124646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Because the target users are not technologically up to date, the user flow is built in an intuitive manner</a:t>
            </a:r>
            <a:endParaRPr sz="1200" dirty="0"/>
          </a:p>
        </p:txBody>
      </p:sp>
      <p:sp>
        <p:nvSpPr>
          <p:cNvPr id="370" name="Google Shape;370;p60"/>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0"/>
          <p:cNvSpPr txBox="1"/>
          <p:nvPr/>
        </p:nvSpPr>
        <p:spPr>
          <a:xfrm>
            <a:off x="3368925" y="1917800"/>
            <a:ext cx="2049000" cy="1671196"/>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dirty="0">
                <a:solidFill>
                  <a:srgbClr val="5F6368"/>
                </a:solidFill>
                <a:latin typeface="Open Sans"/>
                <a:ea typeface="Open Sans"/>
                <a:cs typeface="Open Sans"/>
                <a:sym typeface="Open Sans"/>
              </a:rPr>
              <a:t>A</a:t>
            </a:r>
            <a:r>
              <a:rPr lang="en-IN" sz="1200" dirty="0">
                <a:solidFill>
                  <a:srgbClr val="5F6368"/>
                </a:solidFill>
                <a:latin typeface="Open Sans"/>
                <a:ea typeface="Open Sans"/>
                <a:cs typeface="Open Sans"/>
                <a:sym typeface="Open Sans"/>
              </a:rPr>
              <a:t>s some users have special needs when participating in the events, a field is added to specify if there are any specific requirements for them</a:t>
            </a:r>
            <a:endParaRPr sz="1200" dirty="0"/>
          </a:p>
        </p:txBody>
      </p:sp>
      <p:sp>
        <p:nvSpPr>
          <p:cNvPr id="372" name="Google Shape;372;p60"/>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0"/>
          <p:cNvSpPr txBox="1"/>
          <p:nvPr/>
        </p:nvSpPr>
        <p:spPr>
          <a:xfrm>
            <a:off x="6026525" y="1917800"/>
            <a:ext cx="2049000" cy="145883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The colour combination is chosen to go well with the logo and is selected to confirm the accessibility standards for the visually challenged</a:t>
            </a:r>
            <a:endParaRPr sz="1200" dirty="0"/>
          </a:p>
        </p:txBody>
      </p:sp>
      <p:sp>
        <p:nvSpPr>
          <p:cNvPr id="374" name="Google Shape;374;p60"/>
          <p:cNvSpPr/>
          <p:nvPr/>
        </p:nvSpPr>
        <p:spPr>
          <a:xfrm>
            <a:off x="14791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75" name="Google Shape;375;p60"/>
          <p:cNvSpPr/>
          <p:nvPr/>
        </p:nvSpPr>
        <p:spPr>
          <a:xfrm>
            <a:off x="41367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76" name="Google Shape;376;p60"/>
          <p:cNvSpPr/>
          <p:nvPr/>
        </p:nvSpPr>
        <p:spPr>
          <a:xfrm>
            <a:off x="6794375" y="1233971"/>
            <a:ext cx="513300" cy="513300"/>
          </a:xfrm>
          <a:prstGeom prst="ellipse">
            <a:avLst/>
          </a:prstGeom>
          <a:solidFill>
            <a:srgbClr val="34A85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361"/>
        <p:cNvGrpSpPr/>
        <p:nvPr/>
      </p:nvGrpSpPr>
      <p:grpSpPr>
        <a:xfrm>
          <a:off x="0" y="0"/>
          <a:ext cx="0" cy="0"/>
          <a:chOff x="0" y="0"/>
          <a:chExt cx="0" cy="0"/>
        </a:xfrm>
      </p:grpSpPr>
      <p:sp>
        <p:nvSpPr>
          <p:cNvPr id="362" name="Google Shape;362;p60"/>
          <p:cNvSpPr txBox="1"/>
          <p:nvPr/>
        </p:nvSpPr>
        <p:spPr>
          <a:xfrm>
            <a:off x="3721275" y="2210100"/>
            <a:ext cx="2865900" cy="723300"/>
          </a:xfrm>
          <a:prstGeom prst="rect">
            <a:avLst/>
          </a:prstGeom>
          <a:noFill/>
          <a:ln>
            <a:noFill/>
          </a:ln>
        </p:spPr>
        <p:txBody>
          <a:bodyPr spcFirstLastPara="1" wrap="square" lIns="91425" tIns="91425" rIns="91425" bIns="91425" anchor="t" anchorCtr="0">
            <a:spAutoFit/>
          </a:bodyPr>
          <a:lstStyle/>
          <a:p>
            <a:pPr marL="457200" marR="0" lvl="0" indent="-317500" algn="l" defTabSz="914400" rtl="0" eaLnBrk="1" fontAlgn="auto" latinLnBrk="0" hangingPunct="1">
              <a:lnSpc>
                <a:spcPct val="150000"/>
              </a:lnSpc>
              <a:spcBef>
                <a:spcPts val="0"/>
              </a:spcBef>
              <a:spcAft>
                <a:spcPts val="0"/>
              </a:spcAft>
              <a:buClr>
                <a:srgbClr val="FFFFFF"/>
              </a:buClr>
              <a:buSzPts val="1400"/>
              <a:buFont typeface="Open Sans"/>
              <a:buChar char="●"/>
              <a:tabLst/>
              <a:defRPr/>
            </a:pPr>
            <a:r>
              <a:rPr kumimoji="0" lang="en" sz="1400" b="0" i="0" u="none" strike="noStrike" kern="0" cap="none" spc="0" normalizeH="0" baseline="0" noProof="0">
                <a:ln>
                  <a:noFill/>
                </a:ln>
                <a:solidFill>
                  <a:srgbClr val="FFFFFF"/>
                </a:solidFill>
                <a:effectLst/>
                <a:uLnTx/>
                <a:uFillTx/>
                <a:latin typeface="Open Sans"/>
                <a:ea typeface="Open Sans"/>
                <a:cs typeface="Open Sans"/>
                <a:sym typeface="Open Sans"/>
              </a:rPr>
              <a:t>Information architecture</a:t>
            </a:r>
            <a:endParaRPr kumimoji="0" sz="1400" b="0" i="0" u="none" strike="noStrike" kern="0" cap="none" spc="0" normalizeH="0" baseline="0" noProof="0">
              <a:ln>
                <a:noFill/>
              </a:ln>
              <a:solidFill>
                <a:srgbClr val="FFFFFF"/>
              </a:solidFill>
              <a:effectLst/>
              <a:uLnTx/>
              <a:uFillTx/>
              <a:latin typeface="Open Sans"/>
              <a:ea typeface="Open Sans"/>
              <a:cs typeface="Open Sans"/>
              <a:sym typeface="Open Sans"/>
            </a:endParaRPr>
          </a:p>
          <a:p>
            <a:pPr marL="457200" marR="0" lvl="0" indent="-317500" algn="l" defTabSz="914400" rtl="0" eaLnBrk="1" fontAlgn="auto" latinLnBrk="0" hangingPunct="1">
              <a:lnSpc>
                <a:spcPct val="150000"/>
              </a:lnSpc>
              <a:spcBef>
                <a:spcPts val="0"/>
              </a:spcBef>
              <a:spcAft>
                <a:spcPts val="0"/>
              </a:spcAft>
              <a:buClr>
                <a:srgbClr val="FFFFFF"/>
              </a:buClr>
              <a:buSzPts val="1400"/>
              <a:buFont typeface="Open Sans"/>
              <a:buChar char="●"/>
              <a:tabLst/>
              <a:defRPr/>
            </a:pPr>
            <a:r>
              <a:rPr kumimoji="0" lang="en" sz="1400" b="0" i="0" u="none" strike="noStrike" kern="0" cap="none" spc="0" normalizeH="0" baseline="0" noProof="0">
                <a:ln>
                  <a:noFill/>
                </a:ln>
                <a:solidFill>
                  <a:srgbClr val="FFFFFF"/>
                </a:solidFill>
                <a:effectLst/>
                <a:uLnTx/>
                <a:uFillTx/>
                <a:latin typeface="Open Sans"/>
                <a:ea typeface="Open Sans"/>
                <a:cs typeface="Open Sans"/>
                <a:sym typeface="Open Sans"/>
              </a:rPr>
              <a:t>Responsive design</a:t>
            </a:r>
            <a:endParaRPr kumimoji="0" sz="14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363" name="Google Shape;363;p60"/>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15000"/>
              </a:lnSpc>
              <a:spcBef>
                <a:spcPts val="0"/>
              </a:spcBef>
              <a:spcAft>
                <a:spcPts val="0"/>
              </a:spcAft>
              <a:buClr>
                <a:srgbClr val="000000"/>
              </a:buClr>
              <a:buSzTx/>
              <a:buFont typeface="Arial"/>
              <a:buNone/>
              <a:tabLst/>
              <a:defRPr/>
            </a:pPr>
            <a:r>
              <a:rPr kumimoji="0" lang="en" sz="2400" b="0" i="0" u="none" strike="noStrike" kern="0" cap="none" spc="0" normalizeH="0" baseline="0" noProof="0" dirty="0">
                <a:ln>
                  <a:noFill/>
                </a:ln>
                <a:solidFill>
                  <a:srgbClr val="FFFFFF"/>
                </a:solidFill>
                <a:effectLst/>
                <a:uLnTx/>
                <a:uFillTx/>
                <a:latin typeface="Open Sans"/>
                <a:ea typeface="Open Sans"/>
                <a:cs typeface="Open Sans"/>
                <a:sym typeface="Open Sans"/>
              </a:rPr>
              <a:t>Responsive Design</a:t>
            </a:r>
            <a:endParaRPr kumimoji="0" sz="24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cxnSp>
        <p:nvCxnSpPr>
          <p:cNvPr id="364" name="Google Shape;364;p60"/>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1"/>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5F6368"/>
                </a:solidFill>
                <a:effectLst/>
                <a:uLnTx/>
                <a:uFillTx/>
                <a:latin typeface="Open Sans"/>
                <a:ea typeface="Open Sans"/>
                <a:cs typeface="Open Sans"/>
                <a:sym typeface="Open Sans"/>
              </a:rPr>
              <a:t>Sitemap</a:t>
            </a:r>
            <a:endParaRPr kumimoji="0" sz="2400" b="0" i="0" u="none" strike="noStrike" kern="0" cap="none" spc="0" normalizeH="0" baseline="0" noProof="0">
              <a:ln>
                <a:noFill/>
              </a:ln>
              <a:solidFill>
                <a:srgbClr val="5F6368"/>
              </a:solidFill>
              <a:effectLst/>
              <a:uLnTx/>
              <a:uFillTx/>
              <a:latin typeface="Open Sans"/>
              <a:ea typeface="Open Sans"/>
              <a:cs typeface="Open Sans"/>
              <a:sym typeface="Open Sans"/>
            </a:endParaRPr>
          </a:p>
        </p:txBody>
      </p:sp>
      <p:sp>
        <p:nvSpPr>
          <p:cNvPr id="370" name="Google Shape;370;p61"/>
          <p:cNvSpPr txBox="1"/>
          <p:nvPr/>
        </p:nvSpPr>
        <p:spPr>
          <a:xfrm>
            <a:off x="517675" y="1370150"/>
            <a:ext cx="2421300" cy="3739455"/>
          </a:xfrm>
          <a:prstGeom prst="rect">
            <a:avLst/>
          </a:prstGeom>
          <a:noFill/>
          <a:ln>
            <a:noFill/>
          </a:ln>
        </p:spPr>
        <p:txBody>
          <a:bodyPr spcFirstLastPara="1" wrap="square" lIns="0" tIns="91425" rIns="91425" bIns="91425"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a:buNone/>
              <a:tabLst/>
              <a:defRPr/>
            </a:pPr>
            <a:r>
              <a:rPr kumimoji="0" lang="en" sz="1400" b="0" i="0" u="none" strike="noStrike" kern="0" cap="none" spc="0" normalizeH="0" baseline="0" noProof="0" dirty="0">
                <a:ln>
                  <a:noFill/>
                </a:ln>
                <a:solidFill>
                  <a:srgbClr val="000000"/>
                </a:solidFill>
                <a:effectLst/>
                <a:uLnTx/>
                <a:uFillTx/>
                <a:latin typeface="Open Sans"/>
                <a:ea typeface="Open Sans"/>
                <a:cs typeface="Open Sans"/>
                <a:sym typeface="Open Sans"/>
              </a:rPr>
              <a:t>With the app designs completed, I started work</a:t>
            </a:r>
            <a:r>
              <a:rPr kumimoji="0" lang="en-IN" sz="1400" b="0" i="0" u="none" strike="noStrike" kern="0" cap="none" spc="0" normalizeH="0" baseline="0" noProof="0" dirty="0" err="1">
                <a:ln>
                  <a:noFill/>
                </a:ln>
                <a:solidFill>
                  <a:srgbClr val="000000"/>
                </a:solidFill>
                <a:effectLst/>
                <a:uLnTx/>
                <a:uFillTx/>
                <a:latin typeface="Open Sans"/>
                <a:ea typeface="Open Sans"/>
                <a:cs typeface="Open Sans"/>
                <a:sym typeface="Open Sans"/>
              </a:rPr>
              <a:t>ing</a:t>
            </a:r>
            <a:r>
              <a:rPr kumimoji="0" lang="en" sz="1400" b="0" i="0" u="none" strike="noStrike" kern="0" cap="none" spc="0" normalizeH="0" baseline="0" noProof="0" dirty="0">
                <a:ln>
                  <a:noFill/>
                </a:ln>
                <a:solidFill>
                  <a:srgbClr val="000000"/>
                </a:solidFill>
                <a:effectLst/>
                <a:uLnTx/>
                <a:uFillTx/>
                <a:latin typeface="Open Sans"/>
                <a:ea typeface="Open Sans"/>
                <a:cs typeface="Open Sans"/>
                <a:sym typeface="Open Sans"/>
              </a:rPr>
              <a:t> on designing the responsive website. I used the </a:t>
            </a:r>
            <a:r>
              <a:rPr kumimoji="0" lang="en-IN" sz="1400" b="0" i="0" u="none" strike="noStrike" kern="0" cap="none" spc="0" normalizeH="0" baseline="0" noProof="0" dirty="0">
                <a:ln>
                  <a:noFill/>
                </a:ln>
                <a:solidFill>
                  <a:srgbClr val="000000"/>
                </a:solidFill>
                <a:effectLst/>
                <a:uLnTx/>
                <a:uFillTx/>
                <a:latin typeface="Open Sans"/>
                <a:ea typeface="Open Sans"/>
                <a:cs typeface="Open Sans"/>
                <a:sym typeface="Open Sans"/>
              </a:rPr>
              <a:t>Community Club App</a:t>
            </a:r>
            <a:r>
              <a:rPr kumimoji="0" lang="en" sz="1400" b="0" i="0" u="none" strike="noStrike" kern="0" cap="none" spc="0" normalizeH="0" baseline="0" noProof="0" dirty="0">
                <a:ln>
                  <a:noFill/>
                </a:ln>
                <a:solidFill>
                  <a:srgbClr val="000000"/>
                </a:solidFill>
                <a:effectLst/>
                <a:uLnTx/>
                <a:uFillTx/>
                <a:latin typeface="Open Sans"/>
                <a:ea typeface="Open Sans"/>
                <a:cs typeface="Open Sans"/>
                <a:sym typeface="Open Sans"/>
              </a:rPr>
              <a:t> sitemap to guide the organizational structure of each screen’s design to ensure a cohesive and consistent experience across devices.</a:t>
            </a:r>
            <a:endParaRPr kumimoji="0" sz="1400" b="0" i="0" u="none" strike="noStrike" kern="0" cap="none" spc="0" normalizeH="0" baseline="0" noProof="0" dirty="0">
              <a:ln>
                <a:noFill/>
              </a:ln>
              <a:solidFill>
                <a:srgbClr val="000000"/>
              </a:solidFill>
              <a:effectLst/>
              <a:uLnTx/>
              <a:uFillTx/>
              <a:latin typeface="Open Sans"/>
              <a:ea typeface="Open Sans"/>
              <a:cs typeface="Open Sans"/>
              <a:sym typeface="Open Sans"/>
            </a:endParaRPr>
          </a:p>
        </p:txBody>
      </p:sp>
      <p:pic>
        <p:nvPicPr>
          <p:cNvPr id="2" name="Picture 1">
            <a:extLst>
              <a:ext uri="{FF2B5EF4-FFF2-40B4-BE49-F238E27FC236}">
                <a16:creationId xmlns:a16="http://schemas.microsoft.com/office/drawing/2014/main" id="{FCB84333-64A8-4F57-8E87-9EE19B61CF1F}"/>
              </a:ext>
            </a:extLst>
          </p:cNvPr>
          <p:cNvPicPr>
            <a:picLocks noChangeAspect="1"/>
          </p:cNvPicPr>
          <p:nvPr/>
        </p:nvPicPr>
        <p:blipFill>
          <a:blip r:embed="rId3"/>
          <a:stretch>
            <a:fillRect/>
          </a:stretch>
        </p:blipFill>
        <p:spPr>
          <a:xfrm>
            <a:off x="3171336" y="1611337"/>
            <a:ext cx="5681424" cy="300781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2"/>
          <p:cNvSpPr txBox="1"/>
          <p:nvPr/>
        </p:nvSpPr>
        <p:spPr>
          <a:xfrm>
            <a:off x="517675" y="524350"/>
            <a:ext cx="7000800" cy="554100"/>
          </a:xfrm>
          <a:prstGeom prst="rect">
            <a:avLst/>
          </a:prstGeom>
          <a:noFill/>
          <a:ln>
            <a:noFill/>
          </a:ln>
        </p:spPr>
        <p:txBody>
          <a:bodyPr spcFirstLastPara="1" wrap="square" lIns="0"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00" b="0" i="0" u="none" strike="noStrike" kern="0" cap="none" spc="0" normalizeH="0" baseline="0" noProof="0">
                <a:ln>
                  <a:noFill/>
                </a:ln>
                <a:solidFill>
                  <a:srgbClr val="5F6368"/>
                </a:solidFill>
                <a:effectLst/>
                <a:uLnTx/>
                <a:uFillTx/>
                <a:latin typeface="Open Sans"/>
                <a:ea typeface="Open Sans"/>
                <a:cs typeface="Open Sans"/>
                <a:sym typeface="Open Sans"/>
              </a:rPr>
              <a:t>Responsive designs</a:t>
            </a:r>
            <a:endParaRPr kumimoji="0" sz="2400" b="0" i="0" u="none" strike="noStrike" kern="0" cap="none" spc="0" normalizeH="0" baseline="0" noProof="0">
              <a:ln>
                <a:noFill/>
              </a:ln>
              <a:solidFill>
                <a:srgbClr val="5F6368"/>
              </a:solidFill>
              <a:effectLst/>
              <a:uLnTx/>
              <a:uFillTx/>
              <a:latin typeface="Open Sans"/>
              <a:ea typeface="Open Sans"/>
              <a:cs typeface="Open Sans"/>
              <a:sym typeface="Open Sans"/>
            </a:endParaRPr>
          </a:p>
        </p:txBody>
      </p:sp>
      <p:sp>
        <p:nvSpPr>
          <p:cNvPr id="377" name="Google Shape;377;p62"/>
          <p:cNvSpPr txBox="1"/>
          <p:nvPr/>
        </p:nvSpPr>
        <p:spPr>
          <a:xfrm>
            <a:off x="517675" y="1446350"/>
            <a:ext cx="1988700" cy="2662800"/>
          </a:xfrm>
          <a:prstGeom prst="rect">
            <a:avLst/>
          </a:prstGeom>
          <a:noFill/>
          <a:ln>
            <a:noFill/>
          </a:ln>
        </p:spPr>
        <p:txBody>
          <a:bodyPr spcFirstLastPara="1" wrap="square" lIns="0" tIns="91425" rIns="91425" bIns="91425"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5F6368"/>
                </a:solidFill>
                <a:effectLst/>
                <a:uLnTx/>
                <a:uFillTx/>
                <a:latin typeface="Open Sans"/>
                <a:ea typeface="Open Sans"/>
                <a:cs typeface="Open Sans"/>
                <a:sym typeface="Open Sans"/>
              </a:rPr>
              <a:t>The designs for screen size variation included mobile, tablet, and desktop. I optimized the designs to fit specific user needs of each device and screen size.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Google Shape;381;p62"/>
          <p:cNvSpPr txBox="1"/>
          <p:nvPr/>
        </p:nvSpPr>
        <p:spPr>
          <a:xfrm>
            <a:off x="2585225" y="1307050"/>
            <a:ext cx="1761000" cy="3693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1967D2"/>
                </a:solidFill>
                <a:effectLst/>
                <a:uLnTx/>
                <a:uFillTx/>
                <a:latin typeface="Open Sans"/>
                <a:ea typeface="Open Sans"/>
                <a:cs typeface="Open Sans"/>
                <a:sym typeface="Open Sans"/>
              </a:rPr>
              <a:t>Mobile website</a:t>
            </a:r>
            <a:endParaRPr kumimoji="0" sz="1400" b="0" i="0" u="none" strike="noStrike" kern="0" cap="none" spc="0" normalizeH="0" baseline="0" noProof="0">
              <a:ln>
                <a:noFill/>
              </a:ln>
              <a:solidFill>
                <a:srgbClr val="1967D2"/>
              </a:solidFill>
              <a:effectLst/>
              <a:uLnTx/>
              <a:uFillTx/>
              <a:latin typeface="Arial"/>
              <a:cs typeface="Arial"/>
              <a:sym typeface="Arial"/>
            </a:endParaRPr>
          </a:p>
        </p:txBody>
      </p:sp>
      <p:sp>
        <p:nvSpPr>
          <p:cNvPr id="382" name="Google Shape;382;p62"/>
          <p:cNvSpPr txBox="1"/>
          <p:nvPr/>
        </p:nvSpPr>
        <p:spPr>
          <a:xfrm>
            <a:off x="4488563" y="1307050"/>
            <a:ext cx="1761000" cy="3693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1967D2"/>
                </a:solidFill>
                <a:effectLst/>
                <a:uLnTx/>
                <a:uFillTx/>
                <a:latin typeface="Open Sans"/>
                <a:ea typeface="Open Sans"/>
                <a:cs typeface="Open Sans"/>
                <a:sym typeface="Open Sans"/>
              </a:rPr>
              <a:t>Tablet</a:t>
            </a:r>
            <a:endParaRPr kumimoji="0" sz="1400" b="0" i="0" u="none" strike="noStrike" kern="0" cap="none" spc="0" normalizeH="0" baseline="0" noProof="0">
              <a:ln>
                <a:noFill/>
              </a:ln>
              <a:solidFill>
                <a:srgbClr val="1967D2"/>
              </a:solidFill>
              <a:effectLst/>
              <a:uLnTx/>
              <a:uFillTx/>
              <a:latin typeface="Arial"/>
              <a:cs typeface="Arial"/>
              <a:sym typeface="Arial"/>
            </a:endParaRPr>
          </a:p>
        </p:txBody>
      </p:sp>
      <p:sp>
        <p:nvSpPr>
          <p:cNvPr id="383" name="Google Shape;383;p62"/>
          <p:cNvSpPr txBox="1"/>
          <p:nvPr/>
        </p:nvSpPr>
        <p:spPr>
          <a:xfrm>
            <a:off x="6890638" y="1307050"/>
            <a:ext cx="1761000" cy="3693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1967D2"/>
                </a:solidFill>
                <a:effectLst/>
                <a:uLnTx/>
                <a:uFillTx/>
                <a:latin typeface="Open Sans"/>
                <a:ea typeface="Open Sans"/>
                <a:cs typeface="Open Sans"/>
                <a:sym typeface="Open Sans"/>
              </a:rPr>
              <a:t>Desktop </a:t>
            </a:r>
            <a:endParaRPr kumimoji="0" sz="1400" b="0" i="0" u="none" strike="noStrike" kern="0" cap="none" spc="0" normalizeH="0" baseline="0" noProof="0">
              <a:ln>
                <a:noFill/>
              </a:ln>
              <a:solidFill>
                <a:srgbClr val="1967D2"/>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BF60316-7B8E-4DB8-BE9F-D8A01ED7F9EC}"/>
              </a:ext>
            </a:extLst>
          </p:cNvPr>
          <p:cNvPicPr>
            <a:picLocks noChangeAspect="1"/>
          </p:cNvPicPr>
          <p:nvPr/>
        </p:nvPicPr>
        <p:blipFill>
          <a:blip r:embed="rId3"/>
          <a:stretch>
            <a:fillRect/>
          </a:stretch>
        </p:blipFill>
        <p:spPr>
          <a:xfrm>
            <a:off x="2695716" y="1674949"/>
            <a:ext cx="1438171" cy="3111556"/>
          </a:xfrm>
          <a:prstGeom prst="rect">
            <a:avLst/>
          </a:prstGeom>
        </p:spPr>
      </p:pic>
      <p:pic>
        <p:nvPicPr>
          <p:cNvPr id="5" name="Picture 4">
            <a:extLst>
              <a:ext uri="{FF2B5EF4-FFF2-40B4-BE49-F238E27FC236}">
                <a16:creationId xmlns:a16="http://schemas.microsoft.com/office/drawing/2014/main" id="{0EA512CB-17FF-4117-9A8B-5B80ADA8B958}"/>
              </a:ext>
            </a:extLst>
          </p:cNvPr>
          <p:cNvPicPr>
            <a:picLocks noChangeAspect="1"/>
          </p:cNvPicPr>
          <p:nvPr/>
        </p:nvPicPr>
        <p:blipFill>
          <a:blip r:embed="rId4"/>
          <a:stretch>
            <a:fillRect/>
          </a:stretch>
        </p:blipFill>
        <p:spPr>
          <a:xfrm>
            <a:off x="6890637" y="1674949"/>
            <a:ext cx="1927780" cy="3111556"/>
          </a:xfrm>
          <a:prstGeom prst="rect">
            <a:avLst/>
          </a:prstGeom>
        </p:spPr>
      </p:pic>
      <p:pic>
        <p:nvPicPr>
          <p:cNvPr id="7" name="Picture 6">
            <a:extLst>
              <a:ext uri="{FF2B5EF4-FFF2-40B4-BE49-F238E27FC236}">
                <a16:creationId xmlns:a16="http://schemas.microsoft.com/office/drawing/2014/main" id="{26BCD3FC-382F-4E3A-B003-A16342CFEDDD}"/>
              </a:ext>
            </a:extLst>
          </p:cNvPr>
          <p:cNvPicPr>
            <a:picLocks noChangeAspect="1"/>
          </p:cNvPicPr>
          <p:nvPr/>
        </p:nvPicPr>
        <p:blipFill>
          <a:blip r:embed="rId5"/>
          <a:stretch>
            <a:fillRect/>
          </a:stretch>
        </p:blipFill>
        <p:spPr>
          <a:xfrm>
            <a:off x="4345435" y="1674949"/>
            <a:ext cx="2332527" cy="31115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F6368"/>
        </a:solidFill>
        <a:effectLst/>
      </p:bgPr>
    </p:bg>
    <p:spTree>
      <p:nvGrpSpPr>
        <p:cNvPr id="1" name="Shape 380"/>
        <p:cNvGrpSpPr/>
        <p:nvPr/>
      </p:nvGrpSpPr>
      <p:grpSpPr>
        <a:xfrm>
          <a:off x="0" y="0"/>
          <a:ext cx="0" cy="0"/>
          <a:chOff x="0" y="0"/>
          <a:chExt cx="0" cy="0"/>
        </a:xfrm>
      </p:grpSpPr>
      <p:sp>
        <p:nvSpPr>
          <p:cNvPr id="381" name="Google Shape;381;p61"/>
          <p:cNvSpPr txBox="1"/>
          <p:nvPr/>
        </p:nvSpPr>
        <p:spPr>
          <a:xfrm>
            <a:off x="3721275" y="2210100"/>
            <a:ext cx="22755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382" name="Google Shape;382;p61"/>
          <p:cNvSpPr txBox="1"/>
          <p:nvPr/>
        </p:nvSpPr>
        <p:spPr>
          <a:xfrm>
            <a:off x="-468875" y="2294700"/>
            <a:ext cx="3704400" cy="554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383" name="Google Shape;383;p61"/>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Takeaways</a:t>
            </a:r>
            <a:endParaRPr sz="2400" dirty="0">
              <a:solidFill>
                <a:srgbClr val="5F6368"/>
              </a:solidFill>
              <a:latin typeface="Open Sans"/>
              <a:ea typeface="Open Sans"/>
              <a:cs typeface="Open Sans"/>
              <a:sym typeface="Open Sans"/>
            </a:endParaRPr>
          </a:p>
        </p:txBody>
      </p:sp>
      <p:sp>
        <p:nvSpPr>
          <p:cNvPr id="389" name="Google Shape;389;p62"/>
          <p:cNvSpPr txBox="1"/>
          <p:nvPr/>
        </p:nvSpPr>
        <p:spPr>
          <a:xfrm>
            <a:off x="539600" y="2237975"/>
            <a:ext cx="3446100" cy="2446793"/>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Impact: </a:t>
            </a:r>
            <a:endParaRPr dirty="0">
              <a:solidFill>
                <a:srgbClr val="5F6368"/>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The users were happy at an integrated solution to cater to the needs of small communities like theirs’.</a:t>
            </a:r>
          </a:p>
          <a:p>
            <a:pPr lvl="0">
              <a:lnSpc>
                <a:spcPct val="150000"/>
              </a:lnSpc>
            </a:pPr>
            <a:endParaRPr lang="en-US" sz="1200" dirty="0">
              <a:solidFill>
                <a:srgbClr val="5F6368"/>
              </a:solidFill>
              <a:latin typeface="Open Sans"/>
              <a:ea typeface="Open Sans"/>
              <a:cs typeface="Open Sans"/>
              <a:sym typeface="Open Sans"/>
            </a:endParaRPr>
          </a:p>
          <a:p>
            <a:pPr lvl="0">
              <a:lnSpc>
                <a:spcPct val="150000"/>
              </a:lnSpc>
            </a:pPr>
            <a:r>
              <a:rPr lang="en-US" sz="1200" dirty="0">
                <a:solidFill>
                  <a:srgbClr val="5F6368"/>
                </a:solidFill>
                <a:latin typeface="Open Sans"/>
                <a:ea typeface="Open Sans"/>
                <a:cs typeface="Open Sans"/>
                <a:sym typeface="Open Sans"/>
              </a:rPr>
              <a:t>One quote from peer feedback:</a:t>
            </a:r>
          </a:p>
          <a:p>
            <a:pPr lvl="0">
              <a:lnSpc>
                <a:spcPct val="150000"/>
              </a:lnSpc>
            </a:pPr>
            <a:r>
              <a:rPr lang="en-US" sz="1200" i="1" dirty="0">
                <a:solidFill>
                  <a:srgbClr val="5F6368"/>
                </a:solidFill>
                <a:latin typeface="Open Sans"/>
                <a:ea typeface="Open Sans"/>
                <a:cs typeface="Open Sans"/>
                <a:sym typeface="Open Sans"/>
              </a:rPr>
              <a:t>“This is better than what I expected. It is a one stop shop for everything happening in the village”</a:t>
            </a:r>
            <a:endParaRPr sz="1200" b="1" dirty="0">
              <a:solidFill>
                <a:srgbClr val="1967D2"/>
              </a:solidFill>
              <a:latin typeface="Open Sans"/>
              <a:ea typeface="Open Sans"/>
              <a:cs typeface="Open Sans"/>
              <a:sym typeface="Open Sans"/>
            </a:endParaRPr>
          </a:p>
        </p:txBody>
      </p:sp>
      <p:sp>
        <p:nvSpPr>
          <p:cNvPr id="390" name="Google Shape;390;p62"/>
          <p:cNvSpPr/>
          <p:nvPr/>
        </p:nvSpPr>
        <p:spPr>
          <a:xfrm>
            <a:off x="5396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2"/>
          <p:cNvSpPr txBox="1"/>
          <p:nvPr/>
        </p:nvSpPr>
        <p:spPr>
          <a:xfrm>
            <a:off x="44958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5F6368"/>
                </a:solidFill>
                <a:latin typeface="Open Sans SemiBold"/>
                <a:ea typeface="Open Sans SemiBold"/>
                <a:cs typeface="Open Sans SemiBold"/>
                <a:sym typeface="Open Sans SemiBold"/>
              </a:rPr>
              <a:t>What I learned:</a:t>
            </a:r>
            <a:endParaRPr dirty="0">
              <a:solidFill>
                <a:srgbClr val="5F6368"/>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While designing the app and it’s responsive websites, I learned that the first ideas for the app are only the beginning of the process. Usability studies and peer feedback influenced each iteration of the app’s designs.</a:t>
            </a:r>
            <a:endParaRPr lang="en-US" sz="1200" b="1" dirty="0">
              <a:solidFill>
                <a:srgbClr val="4285F4"/>
              </a:solidFill>
              <a:latin typeface="Open Sans"/>
              <a:ea typeface="Open Sans"/>
              <a:cs typeface="Open Sans"/>
              <a:sym typeface="Open Sans"/>
            </a:endParaRPr>
          </a:p>
        </p:txBody>
      </p:sp>
      <p:sp>
        <p:nvSpPr>
          <p:cNvPr id="392" name="Google Shape;392;p62"/>
          <p:cNvSpPr/>
          <p:nvPr/>
        </p:nvSpPr>
        <p:spPr>
          <a:xfrm>
            <a:off x="4495800" y="1534000"/>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2"/>
          <p:cNvSpPr/>
          <p:nvPr/>
        </p:nvSpPr>
        <p:spPr>
          <a:xfrm>
            <a:off x="679050" y="1660250"/>
            <a:ext cx="234394" cy="260801"/>
          </a:xfrm>
          <a:custGeom>
            <a:avLst/>
            <a:gdLst/>
            <a:ahLst/>
            <a:cxnLst/>
            <a:rect l="l" t="t" r="r" b="b"/>
            <a:pathLst>
              <a:path w="941" h="1045" extrusionOk="0">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grpSp>
        <p:nvGrpSpPr>
          <p:cNvPr id="394" name="Google Shape;394;p62"/>
          <p:cNvGrpSpPr/>
          <p:nvPr/>
        </p:nvGrpSpPr>
        <p:grpSpPr>
          <a:xfrm>
            <a:off x="4605678" y="1676963"/>
            <a:ext cx="293543" cy="227362"/>
            <a:chOff x="420350" y="238125"/>
            <a:chExt cx="6779275" cy="5238750"/>
          </a:xfrm>
        </p:grpSpPr>
        <p:sp>
          <p:nvSpPr>
            <p:cNvPr id="395" name="Google Shape;395;p62"/>
            <p:cNvSpPr/>
            <p:nvPr/>
          </p:nvSpPr>
          <p:spPr>
            <a:xfrm>
              <a:off x="420350" y="238125"/>
              <a:ext cx="6779275" cy="5238750"/>
            </a:xfrm>
            <a:custGeom>
              <a:avLst/>
              <a:gdLst/>
              <a:ahLst/>
              <a:cxnLst/>
              <a:rect l="l" t="t" r="r" b="b"/>
              <a:pathLst>
                <a:path w="271171" h="209550" extrusionOk="0">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2"/>
            <p:cNvSpPr/>
            <p:nvPr/>
          </p:nvSpPr>
          <p:spPr>
            <a:xfrm>
              <a:off x="4118525" y="1625500"/>
              <a:ext cx="2157675" cy="765850"/>
            </a:xfrm>
            <a:custGeom>
              <a:avLst/>
              <a:gdLst/>
              <a:ahLst/>
              <a:cxnLst/>
              <a:rect l="l" t="t" r="r" b="b"/>
              <a:pathLst>
                <a:path w="86307" h="30634" extrusionOk="0">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2"/>
            <p:cNvSpPr/>
            <p:nvPr/>
          </p:nvSpPr>
          <p:spPr>
            <a:xfrm>
              <a:off x="4118525" y="2444600"/>
              <a:ext cx="2157675" cy="768075"/>
            </a:xfrm>
            <a:custGeom>
              <a:avLst/>
              <a:gdLst/>
              <a:ahLst/>
              <a:cxnLst/>
              <a:rect l="l" t="t" r="r" b="b"/>
              <a:pathLst>
                <a:path w="86307" h="30723" extrusionOk="0">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2"/>
            <p:cNvSpPr/>
            <p:nvPr/>
          </p:nvSpPr>
          <p:spPr>
            <a:xfrm>
              <a:off x="4118525" y="3268150"/>
              <a:ext cx="2157675" cy="765850"/>
            </a:xfrm>
            <a:custGeom>
              <a:avLst/>
              <a:gdLst/>
              <a:ahLst/>
              <a:cxnLst/>
              <a:rect l="l" t="t" r="r" b="b"/>
              <a:pathLst>
                <a:path w="86307" h="30634" extrusionOk="0">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3"/>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04" name="Google Shape;404;p63"/>
          <p:cNvSpPr/>
          <p:nvPr/>
        </p:nvSpPr>
        <p:spPr>
          <a:xfrm>
            <a:off x="5176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3"/>
          <p:cNvSpPr txBox="1"/>
          <p:nvPr/>
        </p:nvSpPr>
        <p:spPr>
          <a:xfrm>
            <a:off x="711325" y="1917800"/>
            <a:ext cx="2049000" cy="1458831"/>
          </a:xfrm>
          <a:prstGeom prst="rect">
            <a:avLst/>
          </a:prstGeom>
          <a:noFill/>
          <a:ln>
            <a:noFill/>
          </a:ln>
        </p:spPr>
        <p:txBody>
          <a:bodyPr spcFirstLastPara="1" wrap="square" lIns="91425" tIns="91425" rIns="91425" bIns="91425" anchor="t" anchorCtr="0">
            <a:spAutoFit/>
          </a:bodyPr>
          <a:lstStyle/>
          <a:p>
            <a:pPr lvl="0" algn="ctr">
              <a:lnSpc>
                <a:spcPct val="115000"/>
              </a:lnSpc>
              <a:buClr>
                <a:schemeClr val="dk1"/>
              </a:buClr>
              <a:buSzPts val="1100"/>
            </a:pPr>
            <a:r>
              <a:rPr lang="en-US" sz="1200" dirty="0">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lang="en-US" sz="1200" dirty="0"/>
          </a:p>
        </p:txBody>
      </p:sp>
      <p:sp>
        <p:nvSpPr>
          <p:cNvPr id="406" name="Google Shape;406;p63"/>
          <p:cNvSpPr/>
          <p:nvPr/>
        </p:nvSpPr>
        <p:spPr>
          <a:xfrm>
            <a:off x="31752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3"/>
          <p:cNvSpPr txBox="1"/>
          <p:nvPr/>
        </p:nvSpPr>
        <p:spPr>
          <a:xfrm>
            <a:off x="3368925" y="1917800"/>
            <a:ext cx="2049000" cy="1671196"/>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Conduct more user research to understand if there are other modules in the app which need to be made optional to make the user flow less cluttered.</a:t>
            </a:r>
            <a:endParaRPr lang="en-US" sz="1200" dirty="0"/>
          </a:p>
        </p:txBody>
      </p:sp>
      <p:sp>
        <p:nvSpPr>
          <p:cNvPr id="408" name="Google Shape;408;p63"/>
          <p:cNvSpPr/>
          <p:nvPr/>
        </p:nvSpPr>
        <p:spPr>
          <a:xfrm>
            <a:off x="5832875" y="1472325"/>
            <a:ext cx="2436300" cy="31743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3"/>
          <p:cNvSpPr txBox="1"/>
          <p:nvPr/>
        </p:nvSpPr>
        <p:spPr>
          <a:xfrm>
            <a:off x="6026525" y="1917800"/>
            <a:ext cx="2049000" cy="821733"/>
          </a:xfrm>
          <a:prstGeom prst="rect">
            <a:avLst/>
          </a:prstGeom>
          <a:noFill/>
          <a:ln>
            <a:noFill/>
          </a:ln>
        </p:spPr>
        <p:txBody>
          <a:bodyPr spcFirstLastPara="1" wrap="square" lIns="91425" tIns="91425" rIns="91425" bIns="91425" anchor="t" anchorCtr="0">
            <a:spAutoFit/>
          </a:bodyPr>
          <a:lstStyle/>
          <a:p>
            <a:pPr lvl="0" algn="ctr">
              <a:lnSpc>
                <a:spcPct val="115000"/>
              </a:lnSpc>
            </a:pPr>
            <a:r>
              <a:rPr lang="en-US" sz="1200" dirty="0">
                <a:solidFill>
                  <a:srgbClr val="5F6368"/>
                </a:solidFill>
                <a:latin typeface="Open Sans"/>
                <a:ea typeface="Open Sans"/>
                <a:cs typeface="Open Sans"/>
                <a:sym typeface="Open Sans"/>
              </a:rPr>
              <a:t>Conduct more user research to determine any new areas of need.</a:t>
            </a:r>
            <a:endParaRPr lang="en-US" sz="1200" dirty="0"/>
          </a:p>
        </p:txBody>
      </p:sp>
      <p:sp>
        <p:nvSpPr>
          <p:cNvPr id="410" name="Google Shape;410;p63"/>
          <p:cNvSpPr/>
          <p:nvPr/>
        </p:nvSpPr>
        <p:spPr>
          <a:xfrm>
            <a:off x="14791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11" name="Google Shape;411;p63"/>
          <p:cNvSpPr/>
          <p:nvPr/>
        </p:nvSpPr>
        <p:spPr>
          <a:xfrm>
            <a:off x="41367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12" name="Google Shape;412;p63"/>
          <p:cNvSpPr/>
          <p:nvPr/>
        </p:nvSpPr>
        <p:spPr>
          <a:xfrm>
            <a:off x="6794375" y="1187633"/>
            <a:ext cx="513300" cy="513300"/>
          </a:xfrm>
          <a:prstGeom prst="ellipse">
            <a:avLst/>
          </a:prstGeom>
          <a:solidFill>
            <a:srgbClr val="5F6368"/>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4"/>
          <p:cNvSpPr txBox="1"/>
          <p:nvPr/>
        </p:nvSpPr>
        <p:spPr>
          <a:xfrm>
            <a:off x="517675" y="524338"/>
            <a:ext cx="4931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18" name="Google Shape;418;p64"/>
          <p:cNvSpPr txBox="1"/>
          <p:nvPr/>
        </p:nvSpPr>
        <p:spPr>
          <a:xfrm>
            <a:off x="3064600" y="-1016100"/>
            <a:ext cx="6509400" cy="723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19" name="Google Shape;419;p64"/>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4"/>
          <p:cNvSpPr txBox="1"/>
          <p:nvPr/>
        </p:nvSpPr>
        <p:spPr>
          <a:xfrm>
            <a:off x="919075" y="2461800"/>
            <a:ext cx="7136100" cy="1246465"/>
          </a:xfrm>
          <a:prstGeom prst="rect">
            <a:avLst/>
          </a:prstGeom>
          <a:noFill/>
          <a:ln>
            <a:noFill/>
          </a:ln>
        </p:spPr>
        <p:txBody>
          <a:bodyPr spcFirstLastPara="1" wrap="square" lIns="0" tIns="91425" rIns="91425" bIns="91425" anchor="t" anchorCtr="0">
            <a:spAutoFit/>
          </a:bodyPr>
          <a:lstStyle/>
          <a:p>
            <a:pPr lvl="0" algn="ctr">
              <a:lnSpc>
                <a:spcPct val="115000"/>
              </a:lnSpc>
              <a:buClr>
                <a:schemeClr val="dk1"/>
              </a:buClr>
              <a:buSzPts val="1100"/>
            </a:pPr>
            <a:r>
              <a:rPr lang="en-US" sz="1200" dirty="0">
                <a:solidFill>
                  <a:srgbClr val="5F6368"/>
                </a:solidFill>
                <a:latin typeface="Open Sans"/>
                <a:ea typeface="Open Sans"/>
                <a:cs typeface="Open Sans"/>
                <a:sym typeface="Open Sans"/>
              </a:rPr>
              <a:t>Thank you for your time reviewing my work on the Community Club App! If you’d like to</a:t>
            </a:r>
            <a:br>
              <a:rPr lang="en-US" sz="1200" dirty="0">
                <a:solidFill>
                  <a:srgbClr val="5F6368"/>
                </a:solidFill>
                <a:latin typeface="Open Sans"/>
                <a:ea typeface="Open Sans"/>
                <a:cs typeface="Open Sans"/>
                <a:sym typeface="Open Sans"/>
              </a:rPr>
            </a:br>
            <a:r>
              <a:rPr lang="en-US" sz="1200" dirty="0">
                <a:solidFill>
                  <a:srgbClr val="5F6368"/>
                </a:solidFill>
                <a:latin typeface="Open Sans"/>
                <a:ea typeface="Open Sans"/>
                <a:cs typeface="Open Sans"/>
                <a:sym typeface="Open Sans"/>
              </a:rPr>
              <a:t>see more or get in touch, my contact information is provided below.</a:t>
            </a:r>
          </a:p>
          <a:p>
            <a:pPr lvl="0" algn="ctr">
              <a:lnSpc>
                <a:spcPct val="115000"/>
              </a:lnSpc>
              <a:buClr>
                <a:schemeClr val="dk1"/>
              </a:buClr>
              <a:buSzPts val="1100"/>
            </a:pPr>
            <a:endParaRPr lang="en-US" sz="1200" dirty="0">
              <a:solidFill>
                <a:srgbClr val="5F6368"/>
              </a:solidFill>
              <a:latin typeface="Open Sans"/>
              <a:ea typeface="Open Sans"/>
              <a:cs typeface="Open Sans"/>
              <a:sym typeface="Open Sans"/>
            </a:endParaRPr>
          </a:p>
          <a:p>
            <a:pPr lvl="0" algn="ctr">
              <a:lnSpc>
                <a:spcPct val="115000"/>
              </a:lnSpc>
              <a:buClr>
                <a:schemeClr val="dk1"/>
              </a:buClr>
              <a:buSzPts val="1100"/>
            </a:pPr>
            <a:r>
              <a:rPr lang="en-US" sz="1200" dirty="0">
                <a:solidFill>
                  <a:srgbClr val="5F6368"/>
                </a:solidFill>
                <a:latin typeface="Open Sans"/>
                <a:ea typeface="Open Sans"/>
                <a:cs typeface="Open Sans"/>
                <a:sym typeface="Open Sans"/>
              </a:rPr>
              <a:t>Email: </a:t>
            </a:r>
            <a:r>
              <a:rPr lang="en-US" sz="1200" u="sng" dirty="0">
                <a:solidFill>
                  <a:srgbClr val="4285F4"/>
                </a:solidFill>
                <a:latin typeface="Open Sans"/>
                <a:ea typeface="Open Sans"/>
                <a:cs typeface="Open Sans"/>
                <a:sym typeface="Open Sans"/>
              </a:rPr>
              <a:t>cbk124@gmail.com</a:t>
            </a:r>
          </a:p>
          <a:p>
            <a:pPr lvl="0" algn="ctr">
              <a:lnSpc>
                <a:spcPct val="115000"/>
              </a:lnSpc>
              <a:buClr>
                <a:schemeClr val="dk1"/>
              </a:buClr>
              <a:buSzPts val="1100"/>
            </a:pPr>
            <a:r>
              <a:rPr lang="en-US" sz="1200" dirty="0">
                <a:solidFill>
                  <a:srgbClr val="5F6368"/>
                </a:solidFill>
                <a:latin typeface="Open Sans"/>
                <a:ea typeface="Open Sans"/>
                <a:cs typeface="Open Sans"/>
                <a:sym typeface="Open Sans"/>
              </a:rPr>
              <a:t>Website:</a:t>
            </a:r>
            <a:r>
              <a:rPr lang="en-US" sz="1200" dirty="0">
                <a:solidFill>
                  <a:srgbClr val="0000FF"/>
                </a:solidFill>
                <a:latin typeface="Open Sans"/>
                <a:ea typeface="Open Sans"/>
                <a:cs typeface="Open Sans"/>
                <a:sym typeface="Open Sans"/>
              </a:rPr>
              <a:t> </a:t>
            </a:r>
            <a:r>
              <a:rPr lang="en-US" sz="1200" u="sng" dirty="0">
                <a:solidFill>
                  <a:srgbClr val="4285F4"/>
                </a:solidFill>
                <a:latin typeface="Open Sans"/>
                <a:ea typeface="Open Sans"/>
                <a:cs typeface="Open Sans"/>
                <a:sym typeface="Open Sans"/>
              </a:rPr>
              <a:t>https://cbkwgl.webflow.</a:t>
            </a:r>
            <a:r>
              <a:rPr lang="en-US" sz="1200" u="sng">
                <a:solidFill>
                  <a:srgbClr val="4285F4"/>
                </a:solidFill>
                <a:latin typeface="Open Sans"/>
                <a:ea typeface="Open Sans"/>
                <a:cs typeface="Open Sans"/>
                <a:sym typeface="Open Sans"/>
              </a:rPr>
              <a:t>io/</a:t>
            </a:r>
            <a:endParaRPr sz="1200" b="1" dirty="0">
              <a:solidFill>
                <a:srgbClr val="1967D2"/>
              </a:solidFill>
              <a:latin typeface="Open Sans"/>
              <a:ea typeface="Open Sans"/>
              <a:cs typeface="Open Sans"/>
              <a:sym typeface="Open Sans"/>
            </a:endParaRPr>
          </a:p>
        </p:txBody>
      </p:sp>
      <p:sp>
        <p:nvSpPr>
          <p:cNvPr id="421" name="Google Shape;421;p64"/>
          <p:cNvSpPr/>
          <p:nvPr/>
        </p:nvSpPr>
        <p:spPr>
          <a:xfrm>
            <a:off x="4230475" y="1602212"/>
            <a:ext cx="513300" cy="513300"/>
          </a:xfrm>
          <a:prstGeom prst="ellipse">
            <a:avLst/>
          </a:pr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4"/>
          <p:cNvSpPr/>
          <p:nvPr/>
        </p:nvSpPr>
        <p:spPr>
          <a:xfrm>
            <a:off x="4361825" y="1734124"/>
            <a:ext cx="250599" cy="249449"/>
          </a:xfrm>
          <a:custGeom>
            <a:avLst/>
            <a:gdLst/>
            <a:ahLst/>
            <a:cxnLst/>
            <a:rect l="l" t="t" r="r" b="b"/>
            <a:pathLst>
              <a:path w="964" h="962" extrusionOk="0">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2"/>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dirty="0">
                <a:solidFill>
                  <a:srgbClr val="4285F4"/>
                </a:solidFill>
                <a:latin typeface="Open Sans SemiBold"/>
                <a:ea typeface="Open Sans SemiBold"/>
                <a:cs typeface="Open Sans SemiBold"/>
                <a:sym typeface="Open Sans SemiBold"/>
              </a:rPr>
              <a:t>The problem: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IN" sz="1200" dirty="0">
                <a:solidFill>
                  <a:srgbClr val="5F6368"/>
                </a:solidFill>
                <a:latin typeface="Open Sans"/>
                <a:ea typeface="Open Sans"/>
                <a:cs typeface="Open Sans"/>
                <a:sym typeface="Open Sans"/>
              </a:rPr>
              <a:t>This is a social good initiative aimed at involvement of citizens in local community activities</a:t>
            </a:r>
            <a:endParaRPr sz="1200" b="1" dirty="0">
              <a:solidFill>
                <a:srgbClr val="4285F4"/>
              </a:solidFill>
              <a:latin typeface="Open Sans"/>
              <a:ea typeface="Open Sans"/>
              <a:cs typeface="Open Sans"/>
              <a:sym typeface="Open Sans"/>
            </a:endParaRPr>
          </a:p>
        </p:txBody>
      </p:sp>
      <p:sp>
        <p:nvSpPr>
          <p:cNvPr id="175" name="Google Shape;175;p42"/>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Project overview</a:t>
            </a:r>
            <a:endParaRPr sz="2400" dirty="0">
              <a:solidFill>
                <a:srgbClr val="5F6368"/>
              </a:solidFill>
              <a:latin typeface="Open Sans"/>
              <a:ea typeface="Open Sans"/>
              <a:cs typeface="Open Sans"/>
              <a:sym typeface="Open Sans"/>
            </a:endParaRPr>
          </a:p>
        </p:txBody>
      </p:sp>
      <p:sp>
        <p:nvSpPr>
          <p:cNvPr id="176" name="Google Shape;176;p42"/>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2"/>
          <p:cNvSpPr txBox="1"/>
          <p:nvPr/>
        </p:nvSpPr>
        <p:spPr>
          <a:xfrm>
            <a:off x="4572000" y="2237975"/>
            <a:ext cx="3446100" cy="106179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The goal: </a:t>
            </a:r>
            <a:endParaRPr dirty="0">
              <a:solidFill>
                <a:srgbClr val="1967D2"/>
              </a:solidFill>
              <a:latin typeface="Open Sans SemiBold"/>
              <a:ea typeface="Open Sans SemiBold"/>
              <a:cs typeface="Open Sans SemiBold"/>
              <a:sym typeface="Open Sans SemiBold"/>
            </a:endParaRPr>
          </a:p>
          <a:p>
            <a:pPr lvl="0">
              <a:lnSpc>
                <a:spcPct val="150000"/>
              </a:lnSpc>
            </a:pPr>
            <a:r>
              <a:rPr lang="en-US" sz="1200" dirty="0">
                <a:solidFill>
                  <a:srgbClr val="5F6368"/>
                </a:solidFill>
                <a:latin typeface="Open Sans"/>
                <a:ea typeface="Open Sans"/>
                <a:cs typeface="Open Sans"/>
                <a:sym typeface="Open Sans"/>
              </a:rPr>
              <a:t>Design a Mobile App and Responsive Website for a Community Club</a:t>
            </a:r>
            <a:endParaRPr sz="1200" b="1" dirty="0">
              <a:solidFill>
                <a:srgbClr val="4285F4"/>
              </a:solidFill>
              <a:latin typeface="Open Sans"/>
              <a:ea typeface="Open Sans"/>
              <a:cs typeface="Open Sans"/>
              <a:sym typeface="Open Sans"/>
            </a:endParaRPr>
          </a:p>
        </p:txBody>
      </p:sp>
      <p:sp>
        <p:nvSpPr>
          <p:cNvPr id="178" name="Google Shape;178;p42"/>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2"/>
          <p:cNvSpPr/>
          <p:nvPr/>
        </p:nvSpPr>
        <p:spPr>
          <a:xfrm>
            <a:off x="4684213" y="1653525"/>
            <a:ext cx="288875" cy="274249"/>
          </a:xfrm>
          <a:custGeom>
            <a:avLst/>
            <a:gdLst/>
            <a:ahLst/>
            <a:cxnLst/>
            <a:rect l="l" t="t" r="r" b="b"/>
            <a:pathLst>
              <a:path w="1045" h="993" extrusionOk="0">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80" name="Google Shape;180;p42"/>
          <p:cNvSpPr/>
          <p:nvPr/>
        </p:nvSpPr>
        <p:spPr>
          <a:xfrm>
            <a:off x="640475" y="1656801"/>
            <a:ext cx="267700" cy="267700"/>
          </a:xfrm>
          <a:custGeom>
            <a:avLst/>
            <a:gdLst/>
            <a:ahLst/>
            <a:cxnLst/>
            <a:rect l="l" t="t" r="r" b="b"/>
            <a:pathLst>
              <a:path w="209550" h="209550" extrusionOk="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3"/>
          <p:cNvSpPr txBox="1"/>
          <p:nvPr/>
        </p:nvSpPr>
        <p:spPr>
          <a:xfrm>
            <a:off x="517675" y="2237975"/>
            <a:ext cx="3446100" cy="1338798"/>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My role: </a:t>
            </a:r>
            <a:endParaRPr dirty="0">
              <a:solidFill>
                <a:srgbClr val="1967D2"/>
              </a:solidFill>
              <a:latin typeface="Open Sans SemiBold"/>
              <a:ea typeface="Open Sans SemiBold"/>
              <a:cs typeface="Open Sans SemiBold"/>
              <a:sym typeface="Open Sans SemiBold"/>
            </a:endParaRPr>
          </a:p>
          <a:p>
            <a:pPr marL="0" lvl="0" indent="0" algn="l" rtl="0">
              <a:lnSpc>
                <a:spcPct val="150000"/>
              </a:lnSpc>
              <a:spcBef>
                <a:spcPts val="0"/>
              </a:spcBef>
              <a:spcAft>
                <a:spcPts val="0"/>
              </a:spcAft>
              <a:buNone/>
            </a:pPr>
            <a:r>
              <a:rPr lang="en-IN" sz="1200" dirty="0">
                <a:solidFill>
                  <a:srgbClr val="5F6368"/>
                </a:solidFill>
                <a:latin typeface="Open Sans"/>
                <a:ea typeface="Open Sans"/>
                <a:cs typeface="Open Sans"/>
                <a:sym typeface="Open Sans"/>
              </a:rPr>
              <a:t>User Experience Designer handling the end to end workflow for the project in the Design Phase.</a:t>
            </a:r>
            <a:endParaRPr sz="1200" b="1" dirty="0">
              <a:solidFill>
                <a:srgbClr val="4285F4"/>
              </a:solidFill>
              <a:latin typeface="Open Sans"/>
              <a:ea typeface="Open Sans"/>
              <a:cs typeface="Open Sans"/>
              <a:sym typeface="Open Sans"/>
            </a:endParaRPr>
          </a:p>
        </p:txBody>
      </p:sp>
      <p:sp>
        <p:nvSpPr>
          <p:cNvPr id="186" name="Google Shape;186;p43"/>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7" name="Google Shape;187;p43"/>
          <p:cNvSpPr/>
          <p:nvPr/>
        </p:nvSpPr>
        <p:spPr>
          <a:xfrm>
            <a:off x="517675"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3"/>
          <p:cNvSpPr txBox="1"/>
          <p:nvPr/>
        </p:nvSpPr>
        <p:spPr>
          <a:xfrm>
            <a:off x="4572000" y="2237975"/>
            <a:ext cx="3446100" cy="1892796"/>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4285F4"/>
                </a:solidFill>
                <a:latin typeface="Open Sans SemiBold"/>
                <a:ea typeface="Open Sans SemiBold"/>
                <a:cs typeface="Open Sans SemiBold"/>
                <a:sym typeface="Open Sans SemiBold"/>
              </a:rPr>
              <a:t>Responsibilities</a:t>
            </a:r>
            <a:r>
              <a:rPr lang="en" dirty="0">
                <a:solidFill>
                  <a:srgbClr val="1967D2"/>
                </a:solidFill>
                <a:latin typeface="Open Sans SemiBold"/>
                <a:ea typeface="Open Sans SemiBold"/>
                <a:cs typeface="Open Sans SemiBold"/>
                <a:sym typeface="Open Sans SemiBold"/>
              </a:rPr>
              <a:t>: </a:t>
            </a:r>
            <a:endParaRPr dirty="0">
              <a:solidFill>
                <a:srgbClr val="1967D2"/>
              </a:solidFill>
              <a:latin typeface="Open Sans SemiBold"/>
              <a:ea typeface="Open Sans SemiBold"/>
              <a:cs typeface="Open Sans SemiBold"/>
              <a:sym typeface="Open Sans SemiBold"/>
            </a:endParaRP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User Research and Ideation</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Competitive Audit</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Wireframing </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Low and High Fidelity Design Prototyping</a:t>
            </a:r>
          </a:p>
          <a:p>
            <a:pPr marL="171450" lvl="0" indent="-171450">
              <a:lnSpc>
                <a:spcPct val="150000"/>
              </a:lnSpc>
              <a:buFont typeface="Arial" panose="020B0604020202020204" pitchFamily="34" charset="0"/>
              <a:buChar char="•"/>
            </a:pPr>
            <a:r>
              <a:rPr lang="en-IN" sz="1200" dirty="0">
                <a:solidFill>
                  <a:srgbClr val="5F6368"/>
                </a:solidFill>
                <a:latin typeface="Open Sans"/>
                <a:ea typeface="Open Sans"/>
                <a:cs typeface="Open Sans"/>
                <a:sym typeface="Open Sans"/>
              </a:rPr>
              <a:t>Design Iterations </a:t>
            </a:r>
            <a:endParaRPr sz="1200" b="1" dirty="0">
              <a:solidFill>
                <a:srgbClr val="4285F4"/>
              </a:solidFill>
              <a:latin typeface="Open Sans"/>
              <a:ea typeface="Open Sans"/>
              <a:cs typeface="Open Sans"/>
              <a:sym typeface="Open Sans"/>
            </a:endParaRPr>
          </a:p>
        </p:txBody>
      </p:sp>
      <p:sp>
        <p:nvSpPr>
          <p:cNvPr id="189" name="Google Shape;189;p43"/>
          <p:cNvSpPr/>
          <p:nvPr/>
        </p:nvSpPr>
        <p:spPr>
          <a:xfrm>
            <a:off x="4572000" y="1534000"/>
            <a:ext cx="513300" cy="513300"/>
          </a:xfrm>
          <a:prstGeom prst="ellipse">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3"/>
          <p:cNvSpPr/>
          <p:nvPr/>
        </p:nvSpPr>
        <p:spPr>
          <a:xfrm>
            <a:off x="645441" y="1662440"/>
            <a:ext cx="257757" cy="256421"/>
          </a:xfrm>
          <a:custGeom>
            <a:avLst/>
            <a:gdLst/>
            <a:ahLst/>
            <a:cxnLst/>
            <a:rect l="l" t="t" r="r" b="b"/>
            <a:pathLst>
              <a:path w="851" h="847" extrusionOk="0">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91" name="Google Shape;191;p43"/>
          <p:cNvSpPr/>
          <p:nvPr/>
        </p:nvSpPr>
        <p:spPr>
          <a:xfrm>
            <a:off x="4685687" y="1710781"/>
            <a:ext cx="285935" cy="159748"/>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4335"/>
        </a:solidFill>
        <a:effectLst/>
      </p:bgPr>
    </p:bg>
    <p:spTree>
      <p:nvGrpSpPr>
        <p:cNvPr id="1" name="Shape 195"/>
        <p:cNvGrpSpPr/>
        <p:nvPr/>
      </p:nvGrpSpPr>
      <p:grpSpPr>
        <a:xfrm>
          <a:off x="0" y="0"/>
          <a:ext cx="0" cy="0"/>
          <a:chOff x="0" y="0"/>
          <a:chExt cx="0" cy="0"/>
        </a:xfrm>
      </p:grpSpPr>
      <p:sp>
        <p:nvSpPr>
          <p:cNvPr id="196" name="Google Shape;196;p44"/>
          <p:cNvSpPr txBox="1"/>
          <p:nvPr/>
        </p:nvSpPr>
        <p:spPr>
          <a:xfrm>
            <a:off x="-460025" y="2082300"/>
            <a:ext cx="3704400" cy="9789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marL="0" lvl="0" indent="0" algn="r" rtl="0">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7" name="Google Shape;197;p44"/>
          <p:cNvSpPr txBox="1"/>
          <p:nvPr/>
        </p:nvSpPr>
        <p:spPr>
          <a:xfrm>
            <a:off x="3712425" y="1886850"/>
            <a:ext cx="3946500" cy="13698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statements</a:t>
            </a:r>
            <a:endParaRPr>
              <a:solidFill>
                <a:srgbClr val="FFFFFF"/>
              </a:solidFill>
              <a:latin typeface="Open Sans"/>
              <a:ea typeface="Open Sans"/>
              <a:cs typeface="Open Sans"/>
              <a:sym typeface="Open Sans"/>
            </a:endParaRPr>
          </a:p>
          <a:p>
            <a:pPr marL="457200" lvl="0" indent="-317500" algn="l" rtl="0">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98" name="Google Shape;198;p44"/>
          <p:cNvCxnSpPr/>
          <p:nvPr/>
        </p:nvCxnSpPr>
        <p:spPr>
          <a:xfrm>
            <a:off x="3460100" y="1032150"/>
            <a:ext cx="36600" cy="30792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5"/>
          <p:cNvSpPr/>
          <p:nvPr/>
        </p:nvSpPr>
        <p:spPr>
          <a:xfrm>
            <a:off x="517675" y="1832019"/>
            <a:ext cx="7938900" cy="2510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5"/>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5" name="Google Shape;205;p45"/>
          <p:cNvSpPr txBox="1"/>
          <p:nvPr/>
        </p:nvSpPr>
        <p:spPr>
          <a:xfrm>
            <a:off x="919075" y="2461800"/>
            <a:ext cx="7136100" cy="1883562"/>
          </a:xfrm>
          <a:prstGeom prst="rect">
            <a:avLst/>
          </a:prstGeom>
          <a:noFill/>
          <a:ln>
            <a:noFill/>
          </a:ln>
        </p:spPr>
        <p:txBody>
          <a:bodyPr spcFirstLastPara="1" wrap="square" lIns="0" tIns="91425" rIns="91425" bIns="91425" anchor="t" anchorCtr="0">
            <a:spAutoFit/>
          </a:bodyPr>
          <a:lstStyle/>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Based on the user research conducted, we have come up with a design prototype to </a:t>
            </a:r>
            <a:r>
              <a:rPr lang="en-US" sz="1200" dirty="0">
                <a:solidFill>
                  <a:srgbClr val="5F6368"/>
                </a:solidFill>
                <a:latin typeface="Open Sans"/>
                <a:ea typeface="Open Sans"/>
                <a:cs typeface="Open Sans"/>
                <a:sym typeface="Open Sans"/>
              </a:rPr>
              <a:t>handle two specific facets of community building – registering for new events and sharing information over older events</a:t>
            </a: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endParaRPr sz="1200" dirty="0">
              <a:solidFill>
                <a:srgbClr val="5F6368"/>
              </a:solidFill>
              <a:latin typeface="Open Sans"/>
              <a:ea typeface="Open Sans"/>
              <a:cs typeface="Open Sans"/>
              <a:sym typeface="Open Sans"/>
            </a:endParaRPr>
          </a:p>
          <a:p>
            <a:pPr marL="0" lvl="0" indent="0" algn="ctr" rtl="0">
              <a:lnSpc>
                <a:spcPct val="115000"/>
              </a:lnSpc>
              <a:spcBef>
                <a:spcPts val="0"/>
              </a:spcBef>
              <a:spcAft>
                <a:spcPts val="0"/>
              </a:spcAft>
              <a:buNone/>
            </a:pPr>
            <a:r>
              <a:rPr lang="en-IN" sz="1200" dirty="0">
                <a:solidFill>
                  <a:srgbClr val="5F6368"/>
                </a:solidFill>
                <a:latin typeface="Open Sans"/>
                <a:ea typeface="Open Sans"/>
                <a:cs typeface="Open Sans"/>
                <a:sym typeface="Open Sans"/>
              </a:rPr>
              <a:t>We have done a Competitive Audit to understand the strengths and weaknesses of the players in the market and found that the solutions existing in the market doesn’t cater to small village communities. The initial rounds of user research asked for more features to be included and the later rounds asked for simplification of design. </a:t>
            </a:r>
            <a:endParaRPr sz="1200" b="1" dirty="0">
              <a:solidFill>
                <a:srgbClr val="1967D2"/>
              </a:solidFill>
              <a:latin typeface="Open Sans"/>
              <a:ea typeface="Open Sans"/>
              <a:cs typeface="Open Sans"/>
              <a:sym typeface="Open Sans"/>
            </a:endParaRPr>
          </a:p>
        </p:txBody>
      </p:sp>
      <p:sp>
        <p:nvSpPr>
          <p:cNvPr id="206" name="Google Shape;206;p45"/>
          <p:cNvSpPr/>
          <p:nvPr/>
        </p:nvSpPr>
        <p:spPr>
          <a:xfrm>
            <a:off x="4230475" y="1602212"/>
            <a:ext cx="513300" cy="5133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5"/>
          <p:cNvSpPr/>
          <p:nvPr/>
        </p:nvSpPr>
        <p:spPr>
          <a:xfrm>
            <a:off x="4373201" y="1744926"/>
            <a:ext cx="227849" cy="227849"/>
          </a:xfrm>
          <a:custGeom>
            <a:avLst/>
            <a:gdLst/>
            <a:ahLst/>
            <a:cxnLst/>
            <a:rect l="l" t="t" r="r" b="b"/>
            <a:pathLst>
              <a:path w="940" h="941" extrusionOk="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6"/>
          <p:cNvSpPr txBox="1"/>
          <p:nvPr/>
        </p:nvSpPr>
        <p:spPr>
          <a:xfrm>
            <a:off x="517675" y="524350"/>
            <a:ext cx="61551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3" name="Google Shape;213;p46"/>
          <p:cNvSpPr txBox="1"/>
          <p:nvPr/>
        </p:nvSpPr>
        <p:spPr>
          <a:xfrm>
            <a:off x="831427" y="20581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US" dirty="0">
                <a:solidFill>
                  <a:srgbClr val="EA4335"/>
                </a:solidFill>
                <a:latin typeface="Open Sans SemiBold"/>
                <a:ea typeface="Open Sans SemiBold"/>
                <a:cs typeface="Open Sans SemiBold"/>
                <a:sym typeface="Open Sans SemiBold"/>
              </a:rPr>
              <a:t>L</a:t>
            </a:r>
            <a:r>
              <a:rPr lang="en-IN" dirty="0">
                <a:solidFill>
                  <a:srgbClr val="EA4335"/>
                </a:solidFill>
                <a:latin typeface="Open Sans SemiBold"/>
                <a:ea typeface="Open Sans SemiBold"/>
                <a:cs typeface="Open Sans SemiBold"/>
                <a:sym typeface="Open Sans SemiBold"/>
              </a:rPr>
              <a:t>ack of Solutions</a:t>
            </a:r>
            <a:endParaRPr dirty="0">
              <a:solidFill>
                <a:srgbClr val="4285F4"/>
              </a:solidFill>
              <a:latin typeface="Open Sans SemiBold"/>
              <a:ea typeface="Open Sans SemiBold"/>
              <a:cs typeface="Open Sans SemiBold"/>
              <a:sym typeface="Open Sans SemiBold"/>
            </a:endParaRPr>
          </a:p>
        </p:txBody>
      </p:sp>
      <p:sp>
        <p:nvSpPr>
          <p:cNvPr id="214" name="Google Shape;214;p46"/>
          <p:cNvSpPr txBox="1"/>
          <p:nvPr/>
        </p:nvSpPr>
        <p:spPr>
          <a:xfrm>
            <a:off x="831439" y="2571750"/>
            <a:ext cx="1872600" cy="1232102"/>
          </a:xfrm>
          <a:prstGeom prst="rect">
            <a:avLst/>
          </a:prstGeom>
          <a:noFill/>
          <a:ln>
            <a:noFill/>
          </a:ln>
        </p:spPr>
        <p:txBody>
          <a:bodyPr spcFirstLastPara="1" wrap="square" lIns="0" tIns="91425" rIns="91425" bIns="91425" anchor="t" anchorCtr="0">
            <a:spAutoFit/>
          </a:bodyPr>
          <a:lstStyle/>
          <a:p>
            <a:pPr lvl="0" algn="ctr">
              <a:lnSpc>
                <a:spcPct val="115000"/>
              </a:lnSpc>
              <a:spcBef>
                <a:spcPts val="1600"/>
              </a:spcBef>
              <a:spcAft>
                <a:spcPts val="1600"/>
              </a:spcAft>
            </a:pPr>
            <a:r>
              <a:rPr lang="en-US" sz="1200" dirty="0">
                <a:solidFill>
                  <a:srgbClr val="5F6368"/>
                </a:solidFill>
                <a:latin typeface="Open Sans"/>
                <a:ea typeface="Open Sans"/>
                <a:cs typeface="Open Sans"/>
                <a:sym typeface="Roboto Light"/>
              </a:rPr>
              <a:t>Availability of solutions for small local communities</a:t>
            </a:r>
          </a:p>
        </p:txBody>
      </p:sp>
      <p:sp>
        <p:nvSpPr>
          <p:cNvPr id="215" name="Google Shape;215;p46"/>
          <p:cNvSpPr txBox="1"/>
          <p:nvPr/>
        </p:nvSpPr>
        <p:spPr>
          <a:xfrm>
            <a:off x="3394364" y="2058125"/>
            <a:ext cx="2258291"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IN" dirty="0">
                <a:solidFill>
                  <a:srgbClr val="EA4335"/>
                </a:solidFill>
                <a:latin typeface="Open Sans SemiBold"/>
                <a:ea typeface="Open Sans SemiBold"/>
                <a:cs typeface="Open Sans SemiBold"/>
                <a:sym typeface="Open Sans SemiBold"/>
              </a:rPr>
              <a:t>Community Engagement</a:t>
            </a:r>
            <a:endParaRPr dirty="0">
              <a:solidFill>
                <a:srgbClr val="4285F4"/>
              </a:solidFill>
              <a:latin typeface="Open Sans SemiBold"/>
              <a:ea typeface="Open Sans SemiBold"/>
              <a:cs typeface="Open Sans SemiBold"/>
              <a:sym typeface="Open Sans SemiBold"/>
            </a:endParaRPr>
          </a:p>
        </p:txBody>
      </p:sp>
      <p:sp>
        <p:nvSpPr>
          <p:cNvPr id="216" name="Google Shape;216;p46"/>
          <p:cNvSpPr txBox="1"/>
          <p:nvPr/>
        </p:nvSpPr>
        <p:spPr>
          <a:xfrm>
            <a:off x="3527371" y="2571750"/>
            <a:ext cx="1872600" cy="1444468"/>
          </a:xfrm>
          <a:prstGeom prst="rect">
            <a:avLst/>
          </a:prstGeom>
          <a:noFill/>
          <a:ln>
            <a:noFill/>
          </a:ln>
        </p:spPr>
        <p:txBody>
          <a:bodyPr spcFirstLastPara="1" wrap="square" lIns="0" tIns="91425" rIns="91425" bIns="91425" anchor="t" anchorCtr="0">
            <a:spAutoFit/>
          </a:bodyPr>
          <a:lstStyle/>
          <a:p>
            <a:pPr lvl="0" algn="ctr">
              <a:lnSpc>
                <a:spcPct val="115000"/>
              </a:lnSpc>
              <a:spcBef>
                <a:spcPts val="1600"/>
              </a:spcBef>
              <a:spcAft>
                <a:spcPts val="1600"/>
              </a:spcAft>
            </a:pPr>
            <a:r>
              <a:rPr lang="en-US" sz="1200" dirty="0">
                <a:solidFill>
                  <a:srgbClr val="5F6368"/>
                </a:solidFill>
                <a:latin typeface="Open Sans"/>
                <a:ea typeface="Open Sans"/>
                <a:cs typeface="Open Sans"/>
                <a:sym typeface="Roboto Light"/>
              </a:rPr>
              <a:t>No solutions available to engage the local community after the event is over</a:t>
            </a:r>
          </a:p>
        </p:txBody>
      </p:sp>
      <p:sp>
        <p:nvSpPr>
          <p:cNvPr id="217" name="Google Shape;217;p46"/>
          <p:cNvSpPr txBox="1"/>
          <p:nvPr/>
        </p:nvSpPr>
        <p:spPr>
          <a:xfrm>
            <a:off x="6223316" y="2058125"/>
            <a:ext cx="1872600" cy="507801"/>
          </a:xfrm>
          <a:prstGeom prst="rect">
            <a:avLst/>
          </a:prstGeom>
          <a:noFill/>
          <a:ln>
            <a:noFill/>
          </a:ln>
        </p:spPr>
        <p:txBody>
          <a:bodyPr spcFirstLastPara="1" wrap="square" lIns="0" tIns="91425" rIns="91425" bIns="91425" anchor="t" anchorCtr="0">
            <a:spAutoFit/>
          </a:bodyPr>
          <a:lstStyle/>
          <a:p>
            <a:pPr marL="0" lvl="0" indent="0" algn="ctr" rtl="0">
              <a:lnSpc>
                <a:spcPct val="150000"/>
              </a:lnSpc>
              <a:spcBef>
                <a:spcPts val="0"/>
              </a:spcBef>
              <a:spcAft>
                <a:spcPts val="0"/>
              </a:spcAft>
              <a:buNone/>
            </a:pPr>
            <a:r>
              <a:rPr lang="en-US" dirty="0">
                <a:solidFill>
                  <a:srgbClr val="EA4335"/>
                </a:solidFill>
                <a:latin typeface="Open Sans SemiBold"/>
                <a:ea typeface="Open Sans SemiBold"/>
                <a:cs typeface="Open Sans SemiBold"/>
                <a:sym typeface="Open Sans SemiBold"/>
              </a:rPr>
              <a:t>D</a:t>
            </a:r>
            <a:r>
              <a:rPr lang="en-IN" dirty="0" err="1">
                <a:solidFill>
                  <a:srgbClr val="EA4335"/>
                </a:solidFill>
                <a:latin typeface="Open Sans SemiBold"/>
                <a:ea typeface="Open Sans SemiBold"/>
                <a:cs typeface="Open Sans SemiBold"/>
                <a:sym typeface="Open Sans SemiBold"/>
              </a:rPr>
              <a:t>onation</a:t>
            </a:r>
            <a:r>
              <a:rPr lang="en-IN" dirty="0">
                <a:solidFill>
                  <a:srgbClr val="EA4335"/>
                </a:solidFill>
                <a:latin typeface="Open Sans SemiBold"/>
                <a:ea typeface="Open Sans SemiBold"/>
                <a:cs typeface="Open Sans SemiBold"/>
                <a:sym typeface="Open Sans SemiBold"/>
              </a:rPr>
              <a:t> Module</a:t>
            </a:r>
            <a:endParaRPr dirty="0">
              <a:solidFill>
                <a:srgbClr val="4285F4"/>
              </a:solidFill>
              <a:latin typeface="Open Sans SemiBold"/>
              <a:ea typeface="Open Sans SemiBold"/>
              <a:cs typeface="Open Sans SemiBold"/>
              <a:sym typeface="Open Sans SemiBold"/>
            </a:endParaRPr>
          </a:p>
        </p:txBody>
      </p:sp>
      <p:sp>
        <p:nvSpPr>
          <p:cNvPr id="221" name="Google Shape;221;p46"/>
          <p:cNvSpPr/>
          <p:nvPr/>
        </p:nvSpPr>
        <p:spPr>
          <a:xfrm>
            <a:off x="1511089" y="1431396"/>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2" name="Google Shape;222;p46"/>
          <p:cNvSpPr/>
          <p:nvPr/>
        </p:nvSpPr>
        <p:spPr>
          <a:xfrm>
            <a:off x="4207021" y="1431396"/>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dirty="0">
                <a:solidFill>
                  <a:srgbClr val="FFFFFF"/>
                </a:solidFill>
                <a:latin typeface="Google Sans Medium"/>
                <a:ea typeface="Google Sans Medium"/>
                <a:cs typeface="Google Sans Medium"/>
                <a:sym typeface="Google Sans Medium"/>
              </a:rPr>
              <a:t>2</a:t>
            </a:r>
            <a:endParaRPr sz="2200" dirty="0">
              <a:solidFill>
                <a:srgbClr val="FFFFFF"/>
              </a:solidFill>
              <a:latin typeface="Google Sans Medium"/>
              <a:ea typeface="Google Sans Medium"/>
              <a:cs typeface="Google Sans Medium"/>
              <a:sym typeface="Google Sans Medium"/>
            </a:endParaRPr>
          </a:p>
        </p:txBody>
      </p:sp>
      <p:sp>
        <p:nvSpPr>
          <p:cNvPr id="223" name="Google Shape;223;p46"/>
          <p:cNvSpPr/>
          <p:nvPr/>
        </p:nvSpPr>
        <p:spPr>
          <a:xfrm>
            <a:off x="6902972" y="1431396"/>
            <a:ext cx="513300" cy="5133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15" name="Google Shape;216;p46">
            <a:extLst>
              <a:ext uri="{FF2B5EF4-FFF2-40B4-BE49-F238E27FC236}">
                <a16:creationId xmlns:a16="http://schemas.microsoft.com/office/drawing/2014/main" id="{1A5DDABB-CF3F-4C20-B47E-C7C39C78C402}"/>
              </a:ext>
            </a:extLst>
          </p:cNvPr>
          <p:cNvSpPr txBox="1"/>
          <p:nvPr/>
        </p:nvSpPr>
        <p:spPr>
          <a:xfrm>
            <a:off x="6223316" y="2621025"/>
            <a:ext cx="1872600" cy="1444468"/>
          </a:xfrm>
          <a:prstGeom prst="rect">
            <a:avLst/>
          </a:prstGeom>
          <a:noFill/>
          <a:ln>
            <a:noFill/>
          </a:ln>
        </p:spPr>
        <p:txBody>
          <a:bodyPr spcFirstLastPara="1" wrap="square" lIns="0" tIns="91425" rIns="91425" bIns="91425" anchor="t" anchorCtr="0">
            <a:spAutoFit/>
          </a:bodyPr>
          <a:lstStyle/>
          <a:p>
            <a:pPr lvl="0" algn="ctr">
              <a:lnSpc>
                <a:spcPct val="115000"/>
              </a:lnSpc>
              <a:spcBef>
                <a:spcPts val="1600"/>
              </a:spcBef>
              <a:spcAft>
                <a:spcPts val="1600"/>
              </a:spcAft>
            </a:pPr>
            <a:r>
              <a:rPr lang="en-US" sz="1200" dirty="0">
                <a:solidFill>
                  <a:srgbClr val="5F6368"/>
                </a:solidFill>
                <a:latin typeface="Open Sans"/>
                <a:ea typeface="Open Sans"/>
                <a:cs typeface="Open Sans"/>
                <a:sym typeface="Roboto Light"/>
              </a:rPr>
              <a:t>Community Apps integrated with Donation Modules are not easily available in the market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7"/>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Persona: </a:t>
            </a:r>
            <a:r>
              <a:rPr lang="en-IN" sz="2400" b="1" dirty="0">
                <a:solidFill>
                  <a:srgbClr val="5F6368"/>
                </a:solidFill>
                <a:latin typeface="Open Sans"/>
                <a:ea typeface="Open Sans"/>
                <a:cs typeface="Open Sans"/>
                <a:sym typeface="Open Sans"/>
              </a:rPr>
              <a:t>Alice Meyers</a:t>
            </a:r>
            <a:endParaRPr sz="2400" b="1" dirty="0">
              <a:solidFill>
                <a:srgbClr val="5F6368"/>
              </a:solidFill>
              <a:latin typeface="Open Sans"/>
              <a:ea typeface="Open Sans"/>
              <a:cs typeface="Open Sans"/>
              <a:sym typeface="Open Sans"/>
            </a:endParaRPr>
          </a:p>
        </p:txBody>
      </p:sp>
      <p:sp>
        <p:nvSpPr>
          <p:cNvPr id="231" name="Google Shape;231;p47"/>
          <p:cNvSpPr txBox="1"/>
          <p:nvPr/>
        </p:nvSpPr>
        <p:spPr>
          <a:xfrm>
            <a:off x="517675" y="1674400"/>
            <a:ext cx="2184600" cy="2769959"/>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None/>
            </a:pPr>
            <a:r>
              <a:rPr lang="en" dirty="0">
                <a:solidFill>
                  <a:srgbClr val="EA4335"/>
                </a:solidFill>
                <a:latin typeface="Open Sans SemiBold"/>
                <a:ea typeface="Open Sans SemiBold"/>
                <a:cs typeface="Open Sans SemiBold"/>
                <a:sym typeface="Open Sans SemiBold"/>
              </a:rPr>
              <a:t>Problem statement:</a:t>
            </a:r>
            <a:endParaRPr dirty="0">
              <a:solidFill>
                <a:srgbClr val="EA4335"/>
              </a:solidFill>
              <a:latin typeface="Open Sans SemiBold"/>
              <a:ea typeface="Open Sans SemiBold"/>
              <a:cs typeface="Open Sans SemiBold"/>
              <a:sym typeface="Open Sans SemiBold"/>
            </a:endParaRPr>
          </a:p>
          <a:p>
            <a:pPr lvl="0">
              <a:lnSpc>
                <a:spcPct val="150000"/>
              </a:lnSpc>
            </a:pPr>
            <a:r>
              <a:rPr lang="en-US" dirty="0">
                <a:solidFill>
                  <a:srgbClr val="5F6368"/>
                </a:solidFill>
                <a:latin typeface="Open Sans"/>
                <a:ea typeface="Open Sans"/>
                <a:cs typeface="Open Sans"/>
                <a:sym typeface="Open Sans"/>
              </a:rPr>
              <a:t>Alice is a Resident of Brownville who needs a solution to view the upcoming community events because there is no proper way for her to plan for the activities</a:t>
            </a:r>
            <a:endParaRPr dirty="0"/>
          </a:p>
        </p:txBody>
      </p:sp>
      <p:pic>
        <p:nvPicPr>
          <p:cNvPr id="6" name="Picture 5">
            <a:extLst>
              <a:ext uri="{FF2B5EF4-FFF2-40B4-BE49-F238E27FC236}">
                <a16:creationId xmlns:a16="http://schemas.microsoft.com/office/drawing/2014/main" id="{23A3B754-582B-42AC-9092-CFE4D229BDD2}"/>
              </a:ext>
            </a:extLst>
          </p:cNvPr>
          <p:cNvPicPr>
            <a:picLocks noChangeAspect="1"/>
          </p:cNvPicPr>
          <p:nvPr/>
        </p:nvPicPr>
        <p:blipFill>
          <a:blip r:embed="rId3"/>
          <a:stretch>
            <a:fillRect/>
          </a:stretch>
        </p:blipFill>
        <p:spPr>
          <a:xfrm>
            <a:off x="2926710" y="1383510"/>
            <a:ext cx="6016026" cy="33840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48"/>
          <p:cNvSpPr txBox="1"/>
          <p:nvPr/>
        </p:nvSpPr>
        <p:spPr>
          <a:xfrm>
            <a:off x="517675" y="524350"/>
            <a:ext cx="6108600" cy="5541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 sz="2400" dirty="0">
                <a:solidFill>
                  <a:srgbClr val="5F6368"/>
                </a:solidFill>
                <a:latin typeface="Open Sans"/>
                <a:ea typeface="Open Sans"/>
                <a:cs typeface="Open Sans"/>
                <a:sym typeface="Open Sans"/>
              </a:rPr>
              <a:t>User journey map</a:t>
            </a:r>
            <a:endParaRPr sz="2400" dirty="0">
              <a:solidFill>
                <a:srgbClr val="5F6368"/>
              </a:solidFill>
              <a:latin typeface="Open Sans"/>
              <a:ea typeface="Open Sans"/>
              <a:cs typeface="Open Sans"/>
              <a:sym typeface="Open Sans"/>
            </a:endParaRPr>
          </a:p>
        </p:txBody>
      </p:sp>
      <p:sp>
        <p:nvSpPr>
          <p:cNvPr id="239" name="Google Shape;239;p48"/>
          <p:cNvSpPr txBox="1"/>
          <p:nvPr/>
        </p:nvSpPr>
        <p:spPr>
          <a:xfrm>
            <a:off x="517675" y="1522550"/>
            <a:ext cx="2421300" cy="1154132"/>
          </a:xfrm>
          <a:prstGeom prst="rect">
            <a:avLst/>
          </a:prstGeom>
          <a:noFill/>
          <a:ln>
            <a:noFill/>
          </a:ln>
        </p:spPr>
        <p:txBody>
          <a:bodyPr spcFirstLastPara="1" wrap="square" lIns="0"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dirty="0">
                <a:solidFill>
                  <a:srgbClr val="5F6368"/>
                </a:solidFill>
                <a:latin typeface="Open Sans"/>
                <a:ea typeface="Open Sans"/>
                <a:cs typeface="Open Sans"/>
                <a:sym typeface="Open Sans"/>
              </a:rPr>
              <a:t>The user journey here depicts how register to an event on the App/Website</a:t>
            </a:r>
            <a:endParaRPr dirty="0"/>
          </a:p>
        </p:txBody>
      </p:sp>
      <p:pic>
        <p:nvPicPr>
          <p:cNvPr id="1028" name="Picture 4">
            <a:extLst>
              <a:ext uri="{FF2B5EF4-FFF2-40B4-BE49-F238E27FC236}">
                <a16:creationId xmlns:a16="http://schemas.microsoft.com/office/drawing/2014/main" id="{652F8F65-4F53-4812-8428-A45A18326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353" y="1078450"/>
            <a:ext cx="4793266" cy="3729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TotalTime>
  <Words>1039</Words>
  <Application>Microsoft Office PowerPoint</Application>
  <PresentationFormat>On-screen Show (16:9)</PresentationFormat>
  <Paragraphs>143</Paragraphs>
  <Slides>28</Slides>
  <Notes>28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28</vt:i4>
      </vt:variant>
    </vt:vector>
  </HeadingPairs>
  <TitlesOfParts>
    <vt:vector size="37" baseType="lpstr">
      <vt:lpstr>Open Sans SemiBold</vt:lpstr>
      <vt:lpstr>Arial</vt:lpstr>
      <vt:lpstr>Calibri</vt:lpstr>
      <vt:lpstr>Roboto Light</vt:lpstr>
      <vt:lpstr>Google Sans Medium</vt:lpstr>
      <vt:lpstr>Open Sans</vt:lpstr>
      <vt:lpstr>Simple Light</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Chadalawada, Balakrishna</cp:lastModifiedBy>
  <cp:revision>30</cp:revision>
  <dcterms:modified xsi:type="dcterms:W3CDTF">2022-04-08T23:26:19Z</dcterms:modified>
</cp:coreProperties>
</file>